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5"/>
  </p:notesMasterIdLst>
  <p:handoutMasterIdLst>
    <p:handoutMasterId r:id="rId36"/>
  </p:handoutMasterIdLst>
  <p:sldIdLst>
    <p:sldId id="263" r:id="rId3"/>
    <p:sldId id="264" r:id="rId4"/>
    <p:sldId id="265" r:id="rId5"/>
    <p:sldId id="266" r:id="rId6"/>
    <p:sldId id="267" r:id="rId7"/>
    <p:sldId id="268" r:id="rId8"/>
    <p:sldId id="269" r:id="rId9"/>
    <p:sldId id="257" r:id="rId10"/>
    <p:sldId id="258" r:id="rId11"/>
    <p:sldId id="259" r:id="rId12"/>
    <p:sldId id="260" r:id="rId13"/>
    <p:sldId id="261" r:id="rId14"/>
    <p:sldId id="262" r:id="rId15"/>
    <p:sldId id="271" r:id="rId16"/>
    <p:sldId id="270" r:id="rId17"/>
    <p:sldId id="272" r:id="rId18"/>
    <p:sldId id="273" r:id="rId19"/>
    <p:sldId id="274" r:id="rId20"/>
    <p:sldId id="283" r:id="rId21"/>
    <p:sldId id="288" r:id="rId22"/>
    <p:sldId id="285" r:id="rId23"/>
    <p:sldId id="286" r:id="rId24"/>
    <p:sldId id="287" r:id="rId25"/>
    <p:sldId id="275" r:id="rId26"/>
    <p:sldId id="277" r:id="rId27"/>
    <p:sldId id="278" r:id="rId28"/>
    <p:sldId id="279" r:id="rId29"/>
    <p:sldId id="280" r:id="rId30"/>
    <p:sldId id="281" r:id="rId31"/>
    <p:sldId id="282" r:id="rId32"/>
    <p:sldId id="284" r:id="rId33"/>
    <p:sldId id="27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39" autoAdjust="0"/>
    <p:restoredTop sz="79218" autoAdjust="0"/>
  </p:normalViewPr>
  <p:slideViewPr>
    <p:cSldViewPr>
      <p:cViewPr varScale="1">
        <p:scale>
          <a:sx n="58" d="100"/>
          <a:sy n="58" d="100"/>
        </p:scale>
        <p:origin x="-294" y="-78"/>
      </p:cViewPr>
      <p:guideLst>
        <p:guide orient="horz" pos="2160"/>
        <p:guide pos="2880"/>
      </p:guideLst>
    </p:cSldViewPr>
  </p:slideViewPr>
  <p:outlineViewPr>
    <p:cViewPr>
      <p:scale>
        <a:sx n="33" d="100"/>
        <a:sy n="33" d="100"/>
      </p:scale>
      <p:origin x="168" y="0"/>
    </p:cViewPr>
  </p:outlineViewPr>
  <p:notesTextViewPr>
    <p:cViewPr>
      <p:scale>
        <a:sx n="100" d="100"/>
        <a:sy n="100" d="100"/>
      </p:scale>
      <p:origin x="0" y="0"/>
    </p:cViewPr>
  </p:notesTextViewPr>
  <p:sorterViewPr>
    <p:cViewPr>
      <p:scale>
        <a:sx n="66" d="100"/>
        <a:sy n="66" d="100"/>
      </p:scale>
      <p:origin x="0" y="2388"/>
    </p:cViewPr>
  </p:sorterViewPr>
  <p:notesViewPr>
    <p:cSldViewPr>
      <p:cViewPr varScale="1">
        <p:scale>
          <a:sx n="56" d="100"/>
          <a:sy n="56" d="100"/>
        </p:scale>
        <p:origin x="-1812"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7A1D9E-9538-4062-B2A6-6B8097593AAA}" type="datetimeFigureOut">
              <a:rPr lang="en-US" smtClean="0"/>
              <a:t>1/21/2009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32A34A-C965-4CE2-A72B-75767E442C8F}"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FDFD26-C218-47C2-9629-C3F4761D9912}" type="datetimeFigureOut">
              <a:rPr lang="en-US" smtClean="0"/>
              <a:pPr/>
              <a:t>1/21/2009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9F85BB-4CB4-4BED-A512-B40ECE05ABE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9F85BB-4CB4-4BED-A512-B40ECE05ABE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9F85BB-4CB4-4BED-A512-B40ECE05ABE4}" type="slidenum">
              <a:rPr lang="en-US" smtClean="0"/>
              <a:pPr/>
              <a:t>30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9F85BB-4CB4-4BED-A512-B40ECE05ABE4}" type="slidenum">
              <a:rPr lang="en-US" smtClean="0"/>
              <a:pPr/>
              <a:t>31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9F85BB-4CB4-4BED-A512-B40ECE05ABE4}"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kern="1200" dirty="0" smtClean="0">
                <a:solidFill>
                  <a:schemeClr val="tx1"/>
                </a:solidFill>
                <a:latin typeface="+mn-lt"/>
                <a:ea typeface="+mn-ea"/>
                <a:cs typeface="+mn-cs"/>
              </a:rPr>
              <a:t>1Co 1:1-3 -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Paul, called to be an apostle of Jesus Christ. Some of the </a:t>
            </a:r>
            <a:r>
              <a:rPr lang="en-US" sz="1200" b="0" kern="1200" dirty="0" err="1" smtClean="0">
                <a:solidFill>
                  <a:schemeClr val="tx1"/>
                </a:solidFill>
                <a:latin typeface="+mn-lt"/>
                <a:ea typeface="+mn-ea"/>
                <a:cs typeface="+mn-cs"/>
              </a:rPr>
              <a:t>Judaizing</a:t>
            </a:r>
            <a:r>
              <a:rPr lang="en-US" sz="1200" b="0" kern="1200" dirty="0" smtClean="0">
                <a:solidFill>
                  <a:schemeClr val="tx1"/>
                </a:solidFill>
                <a:latin typeface="+mn-lt"/>
                <a:ea typeface="+mn-ea"/>
                <a:cs typeface="+mn-cs"/>
              </a:rPr>
              <a:t> teachers, who had visited the church at Corinth after the departure of Paul, in order to lessen his authority, had asserted that he was not an apostle, divinely called like the Twelve. Hence, at the beginning, he asserts his apostleship, and refers to his divine call. See </a:t>
            </a:r>
            <a:r>
              <a:rPr lang="en-US" sz="1200" b="0" u="sng" kern="1200" dirty="0" smtClean="0">
                <a:solidFill>
                  <a:schemeClr val="tx1"/>
                </a:solidFill>
                <a:latin typeface="+mn-lt"/>
                <a:ea typeface="+mn-ea"/>
                <a:cs typeface="+mn-cs"/>
              </a:rPr>
              <a:t>1Co_9:1, and 2Co_12:12. </a:t>
            </a:r>
          </a:p>
          <a:p>
            <a:endParaRPr lang="en-US" sz="1200" b="0" kern="1200" dirty="0" smtClean="0">
              <a:solidFill>
                <a:schemeClr val="tx1"/>
              </a:solidFill>
              <a:latin typeface="+mn-lt"/>
              <a:ea typeface="+mn-ea"/>
              <a:cs typeface="+mn-cs"/>
            </a:endParaRPr>
          </a:p>
          <a:p>
            <a:r>
              <a:rPr lang="en-US" sz="1200" b="0" kern="1200" dirty="0" err="1" smtClean="0">
                <a:solidFill>
                  <a:schemeClr val="tx1"/>
                </a:solidFill>
                <a:latin typeface="+mn-lt"/>
                <a:ea typeface="+mn-ea"/>
                <a:cs typeface="+mn-cs"/>
              </a:rPr>
              <a:t>Sosthenes</a:t>
            </a:r>
            <a:r>
              <a:rPr lang="en-US" sz="1200" b="0" kern="1200" dirty="0" smtClean="0">
                <a:solidFill>
                  <a:schemeClr val="tx1"/>
                </a:solidFill>
                <a:latin typeface="+mn-lt"/>
                <a:ea typeface="+mn-ea"/>
                <a:cs typeface="+mn-cs"/>
              </a:rPr>
              <a:t>, our brother. A </a:t>
            </a:r>
            <a:r>
              <a:rPr lang="en-US" sz="1200" b="0" kern="1200" dirty="0" err="1" smtClean="0">
                <a:solidFill>
                  <a:schemeClr val="tx1"/>
                </a:solidFill>
                <a:latin typeface="+mn-lt"/>
                <a:ea typeface="+mn-ea"/>
                <a:cs typeface="+mn-cs"/>
              </a:rPr>
              <a:t>Sosthenes</a:t>
            </a:r>
            <a:r>
              <a:rPr lang="en-US" sz="1200" b="0" kern="1200" dirty="0" smtClean="0">
                <a:solidFill>
                  <a:schemeClr val="tx1"/>
                </a:solidFill>
                <a:latin typeface="+mn-lt"/>
                <a:ea typeface="+mn-ea"/>
                <a:cs typeface="+mn-cs"/>
              </a:rPr>
              <a:t> is named in </a:t>
            </a:r>
            <a:r>
              <a:rPr lang="en-US" sz="1200" b="0" u="sng" kern="1200" dirty="0" smtClean="0">
                <a:solidFill>
                  <a:schemeClr val="tx1"/>
                </a:solidFill>
                <a:latin typeface="+mn-lt"/>
                <a:ea typeface="+mn-ea"/>
                <a:cs typeface="+mn-cs"/>
              </a:rPr>
              <a:t>Act_18:17, who was then the chief ruler of the synagogue at Corinth. The </a:t>
            </a:r>
            <a:r>
              <a:rPr lang="en-US" sz="1200" b="0" u="sng" kern="1200" dirty="0" err="1" smtClean="0">
                <a:solidFill>
                  <a:schemeClr val="tx1"/>
                </a:solidFill>
                <a:latin typeface="+mn-lt"/>
                <a:ea typeface="+mn-ea"/>
                <a:cs typeface="+mn-cs"/>
              </a:rPr>
              <a:t>Sosthenes</a:t>
            </a:r>
            <a:r>
              <a:rPr lang="en-US" sz="1200" b="0" u="sng" kern="1200" dirty="0" smtClean="0">
                <a:solidFill>
                  <a:schemeClr val="tx1"/>
                </a:solidFill>
                <a:latin typeface="+mn-lt"/>
                <a:ea typeface="+mn-ea"/>
                <a:cs typeface="+mn-cs"/>
              </a:rPr>
              <a:t> whom Paul associated with himself in the letter must have been well known to, and influential among, the Corinthians, and was probably the former chief ruler, who had been converted. </a:t>
            </a:r>
            <a:r>
              <a:rPr lang="en-US" sz="1200" b="0" u="sng" kern="1200" dirty="0" err="1" smtClean="0">
                <a:solidFill>
                  <a:schemeClr val="tx1"/>
                </a:solidFill>
                <a:latin typeface="+mn-lt"/>
                <a:ea typeface="+mn-ea"/>
                <a:cs typeface="+mn-cs"/>
              </a:rPr>
              <a:t>Apollos</a:t>
            </a:r>
            <a:r>
              <a:rPr lang="en-US" sz="1200" b="0" u="sng" kern="1200" dirty="0" smtClean="0">
                <a:solidFill>
                  <a:schemeClr val="tx1"/>
                </a:solidFill>
                <a:latin typeface="+mn-lt"/>
                <a:ea typeface="+mn-ea"/>
                <a:cs typeface="+mn-cs"/>
              </a:rPr>
              <a:t>, Priscilla and Aquila, all well known to the church, were at Ephesus with Paul (see chap. 16), but </a:t>
            </a:r>
            <a:r>
              <a:rPr lang="en-US" sz="1200" b="0" u="sng" kern="1200" dirty="0" err="1" smtClean="0">
                <a:solidFill>
                  <a:schemeClr val="tx1"/>
                </a:solidFill>
                <a:latin typeface="+mn-lt"/>
                <a:ea typeface="+mn-ea"/>
                <a:cs typeface="+mn-cs"/>
              </a:rPr>
              <a:t>Sosthenes</a:t>
            </a:r>
            <a:r>
              <a:rPr lang="en-US" sz="1200" b="0" u="sng" kern="1200" dirty="0" smtClean="0">
                <a:solidFill>
                  <a:schemeClr val="tx1"/>
                </a:solidFill>
                <a:latin typeface="+mn-lt"/>
                <a:ea typeface="+mn-ea"/>
                <a:cs typeface="+mn-cs"/>
              </a:rPr>
              <a:t> is chosen to appear with him in the salutation.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Unto the church of God. This designation of the church appears oftener than any other in the New Testament.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To them that are sanctified. All of "the church of God at Corinth" were "sanctified in Christ Jesus;" that is, they were set apart from the world and consecrated to God. All Christians are "sanctified" in the sense of the term in the New Testament, and "called to be saints." The humblest Christian is a saint, as well as Peter or Paul.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With all that in every place call, etc. The letter is intended for all Christians, as well as for those at Corinth.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Call upon the name of Jesus Christ. Recognize him as their divine Savior.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Both theirs and ours. The Lord of the saints everywhere as well as ours (</a:t>
            </a:r>
            <a:r>
              <a:rPr lang="en-US" sz="1200" b="0" u="sng" kern="1200" dirty="0" smtClean="0">
                <a:solidFill>
                  <a:schemeClr val="tx1"/>
                </a:solidFill>
                <a:latin typeface="+mn-lt"/>
                <a:ea typeface="+mn-ea"/>
                <a:cs typeface="+mn-cs"/>
              </a:rPr>
              <a:t>1Co_8:6; Eph_4:5). Since there is only one Lord and Master, all Christians should be brethren.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Grace be unto you. The favor of God; the divine blessing. This is the </a:t>
            </a:r>
            <a:r>
              <a:rPr lang="en-US" sz="1200" b="0" kern="1200" dirty="0" err="1" smtClean="0">
                <a:solidFill>
                  <a:schemeClr val="tx1"/>
                </a:solidFill>
                <a:latin typeface="+mn-lt"/>
                <a:ea typeface="+mn-ea"/>
                <a:cs typeface="+mn-cs"/>
              </a:rPr>
              <a:t>apostolical</a:t>
            </a:r>
            <a:r>
              <a:rPr lang="en-US" sz="1200" b="0" kern="1200" dirty="0" smtClean="0">
                <a:solidFill>
                  <a:schemeClr val="tx1"/>
                </a:solidFill>
                <a:latin typeface="+mn-lt"/>
                <a:ea typeface="+mn-ea"/>
                <a:cs typeface="+mn-cs"/>
              </a:rPr>
              <a:t> benediction.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Peace. This is always an appropriate benediction, since peace is one of the greatest blessings, but was especially appropriate to a church which was torn by dissensions.</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1:10</a:t>
            </a:r>
          </a:p>
          <a:p>
            <a:r>
              <a:rPr lang="en-US" sz="1200" b="0" kern="1200" dirty="0" smtClean="0">
                <a:solidFill>
                  <a:schemeClr val="tx1"/>
                </a:solidFill>
                <a:latin typeface="+mn-lt"/>
                <a:ea typeface="+mn-ea"/>
                <a:cs typeface="+mn-cs"/>
              </a:rPr>
              <a:t>Now I beseech you, brethren, etc. How earnest and imploring is the Apostle's exhortation that they should maintain unity!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That ye all speak the same thing. Have no distinctive party declarations. This is violated in the modern sectarian symbols and confessions.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That there be no divisions. "No schisms," in the Greek. If there were none, and all "were perfectly joined together in the same mind and in the same judgment," all would "speak the same thing." There would be no variance in their declarations. It is evident, from what follows, that, while the Corinthians had not separated into various church organizations, they had formed several parties within the church. Organized sects, claiming to be "branches of the church," were unknown till centuries later.</a:t>
            </a:r>
            <a:r>
              <a:rPr lang="en-US" sz="1200" b="1" kern="1200" dirty="0" smtClean="0">
                <a:solidFill>
                  <a:schemeClr val="tx1"/>
                </a:solidFill>
                <a:latin typeface="+mn-lt"/>
                <a:ea typeface="+mn-ea"/>
                <a:cs typeface="+mn-cs"/>
              </a:rPr>
              <a:t> </a:t>
            </a:r>
          </a:p>
          <a:p>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9F85BB-4CB4-4BED-A512-B40ECE05ABE4}"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9F85BB-4CB4-4BED-A512-B40ECE05ABE4}" type="slidenum">
              <a:rPr lang="en-US" smtClean="0"/>
              <a:pPr/>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9F85BB-4CB4-4BED-A512-B40ECE05ABE4}" type="slidenum">
              <a:rPr lang="en-US" smtClean="0"/>
              <a:pPr/>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9F85BB-4CB4-4BED-A512-B40ECE05ABE4}" type="slidenum">
              <a:rPr lang="en-US" smtClean="0"/>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9F85BB-4CB4-4BED-A512-B40ECE05ABE4}" type="slidenum">
              <a:rPr lang="en-US" smtClean="0"/>
              <a:pPr/>
              <a:t>26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9F85BB-4CB4-4BED-A512-B40ECE05ABE4}" type="slidenum">
              <a:rPr lang="en-US" smtClean="0"/>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9F85BB-4CB4-4BED-A512-B40ECE05ABE4}" type="slidenum">
              <a:rPr lang="en-US" smtClean="0"/>
              <a:pPr/>
              <a:t>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9F85BB-4CB4-4BED-A512-B40ECE05ABE4}"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ACFCB8A8-5387-48B3-8AF1-67C7E3142E30}" type="datetimeFigureOut">
              <a:rPr lang="en-US" smtClean="0"/>
              <a:pPr/>
              <a:t>1/21/2009</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7694F20-BB51-46E7-BE59-A31CD1F2F24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FCB8A8-5387-48B3-8AF1-67C7E3142E30}" type="datetimeFigureOut">
              <a:rPr lang="en-US" smtClean="0"/>
              <a:pPr/>
              <a:t>1/21/2009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94F20-BB51-46E7-BE59-A31CD1F2F2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FCB8A8-5387-48B3-8AF1-67C7E3142E30}" type="datetimeFigureOut">
              <a:rPr lang="en-US" smtClean="0"/>
              <a:pPr/>
              <a:t>1/21/2009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94F20-BB51-46E7-BE59-A31CD1F2F24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3E4D29-50AE-4C4B-9923-4E0D091B38C9}" type="datetimeFigureOut">
              <a:rPr lang="en-US" smtClean="0"/>
              <a:t>1/21/2009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29612-70C4-48C4-938D-2027B305BC0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3E4D29-50AE-4C4B-9923-4E0D091B38C9}" type="datetimeFigureOut">
              <a:rPr lang="en-US" smtClean="0"/>
              <a:t>1/21/2009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29612-70C4-48C4-938D-2027B305BC0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3E4D29-50AE-4C4B-9923-4E0D091B38C9}" type="datetimeFigureOut">
              <a:rPr lang="en-US" smtClean="0"/>
              <a:t>1/21/2009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29612-70C4-48C4-938D-2027B305BC0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3E4D29-50AE-4C4B-9923-4E0D091B38C9}" type="datetimeFigureOut">
              <a:rPr lang="en-US" smtClean="0"/>
              <a:t>1/21/2009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29612-70C4-48C4-938D-2027B305BC0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3E4D29-50AE-4C4B-9923-4E0D091B38C9}" type="datetimeFigureOut">
              <a:rPr lang="en-US" smtClean="0"/>
              <a:t>1/21/2009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229612-70C4-48C4-938D-2027B305BC0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3E4D29-50AE-4C4B-9923-4E0D091B38C9}" type="datetimeFigureOut">
              <a:rPr lang="en-US" smtClean="0"/>
              <a:t>1/21/2009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229612-70C4-48C4-938D-2027B305BC0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E4D29-50AE-4C4B-9923-4E0D091B38C9}" type="datetimeFigureOut">
              <a:rPr lang="en-US" smtClean="0"/>
              <a:t>1/21/2009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229612-70C4-48C4-938D-2027B305BC0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E4D29-50AE-4C4B-9923-4E0D091B38C9}" type="datetimeFigureOut">
              <a:rPr lang="en-US" smtClean="0"/>
              <a:t>1/21/2009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29612-70C4-48C4-938D-2027B305BC0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FCB8A8-5387-48B3-8AF1-67C7E3142E30}" type="datetimeFigureOut">
              <a:rPr lang="en-US" smtClean="0"/>
              <a:pPr/>
              <a:t>1/21/2009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94F20-BB51-46E7-BE59-A31CD1F2F24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E4D29-50AE-4C4B-9923-4E0D091B38C9}" type="datetimeFigureOut">
              <a:rPr lang="en-US" smtClean="0"/>
              <a:t>1/21/2009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29612-70C4-48C4-938D-2027B305BC0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3E4D29-50AE-4C4B-9923-4E0D091B38C9}" type="datetimeFigureOut">
              <a:rPr lang="en-US" smtClean="0"/>
              <a:t>1/21/2009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29612-70C4-48C4-938D-2027B305BC0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3E4D29-50AE-4C4B-9923-4E0D091B38C9}" type="datetimeFigureOut">
              <a:rPr lang="en-US" smtClean="0"/>
              <a:t>1/21/2009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29612-70C4-48C4-938D-2027B305BC0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CFCB8A8-5387-48B3-8AF1-67C7E3142E30}" type="datetimeFigureOut">
              <a:rPr lang="en-US" smtClean="0"/>
              <a:pPr/>
              <a:t>1/21/2009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94F20-BB51-46E7-BE59-A31CD1F2F24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CFCB8A8-5387-48B3-8AF1-67C7E3142E30}" type="datetimeFigureOut">
              <a:rPr lang="en-US" smtClean="0"/>
              <a:pPr/>
              <a:t>1/21/2009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94F20-BB51-46E7-BE59-A31CD1F2F2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ACFCB8A8-5387-48B3-8AF1-67C7E3142E30}" type="datetimeFigureOut">
              <a:rPr lang="en-US" smtClean="0"/>
              <a:pPr/>
              <a:t>1/21/2009</a:t>
            </a:fld>
            <a:endParaRPr lang="en-US"/>
          </a:p>
        </p:txBody>
      </p:sp>
      <p:sp>
        <p:nvSpPr>
          <p:cNvPr id="27" name="Slide Number Placeholder 26"/>
          <p:cNvSpPr>
            <a:spLocks noGrp="1"/>
          </p:cNvSpPr>
          <p:nvPr>
            <p:ph type="sldNum" sz="quarter" idx="11"/>
          </p:nvPr>
        </p:nvSpPr>
        <p:spPr/>
        <p:txBody>
          <a:bodyPr rtlCol="0"/>
          <a:lstStyle/>
          <a:p>
            <a:fld id="{17694F20-BB51-46E7-BE59-A31CD1F2F243}"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ACFCB8A8-5387-48B3-8AF1-67C7E3142E30}" type="datetimeFigureOut">
              <a:rPr lang="en-US" smtClean="0"/>
              <a:pPr/>
              <a:t>1/21/2009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17694F20-BB51-46E7-BE59-A31CD1F2F2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CB8A8-5387-48B3-8AF1-67C7E3142E30}" type="datetimeFigureOut">
              <a:rPr lang="en-US" smtClean="0"/>
              <a:pPr/>
              <a:t>1/21/2009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694F20-BB51-46E7-BE59-A31CD1F2F2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CFCB8A8-5387-48B3-8AF1-67C7E3142E30}" type="datetimeFigureOut">
              <a:rPr lang="en-US" smtClean="0"/>
              <a:pPr/>
              <a:t>1/21/2009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94F20-BB51-46E7-BE59-A31CD1F2F2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FCB8A8-5387-48B3-8AF1-67C7E3142E30}" type="datetimeFigureOut">
              <a:rPr lang="en-US" smtClean="0"/>
              <a:pPr/>
              <a:t>1/21/2009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94F20-BB51-46E7-BE59-A31CD1F2F2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CFCB8A8-5387-48B3-8AF1-67C7E3142E30}" type="datetimeFigureOut">
              <a:rPr lang="en-US" smtClean="0"/>
              <a:pPr/>
              <a:t>1/21/2009</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7694F20-BB51-46E7-BE59-A31CD1F2F2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E4D29-50AE-4C4B-9923-4E0D091B38C9}" type="datetimeFigureOut">
              <a:rPr lang="en-US" smtClean="0"/>
              <a:t>1/21/2009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29612-70C4-48C4-938D-2027B305BC0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k_wrld.gif"/>
          <p:cNvPicPr>
            <a:picLocks noGrp="1" noChangeAspect="1"/>
          </p:cNvPicPr>
          <p:nvPr>
            <p:ph idx="1"/>
          </p:nvPr>
        </p:nvPicPr>
        <p:blipFill>
          <a:blip r:embed="rId3"/>
          <a:stretch>
            <a:fillRect/>
          </a:stretch>
        </p:blipFill>
        <p:spPr>
          <a:xfrm>
            <a:off x="0" y="0"/>
            <a:ext cx="9144000" cy="6858000"/>
          </a:xfrm>
        </p:spPr>
      </p:pic>
      <p:sp>
        <p:nvSpPr>
          <p:cNvPr id="5" name="Rectangle 4"/>
          <p:cNvSpPr/>
          <p:nvPr/>
        </p:nvSpPr>
        <p:spPr>
          <a:xfrm>
            <a:off x="304800" y="228600"/>
            <a:ext cx="7899920" cy="1446550"/>
          </a:xfrm>
          <a:prstGeom prst="rect">
            <a:avLst/>
          </a:prstGeom>
          <a:solidFill>
            <a:schemeClr val="bg1">
              <a:alpha val="65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rPr>
              <a:t>Paul’s Letters to the </a:t>
            </a:r>
          </a:p>
          <a:p>
            <a:pPr algn="ctr"/>
            <a:r>
              <a:rPr lang="en-US"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rPr>
              <a:t>Corinthians</a:t>
            </a:r>
            <a:endParaRPr lang="en-US" sz="4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endParaRPr>
          </a:p>
        </p:txBody>
      </p:sp>
      <p:sp>
        <p:nvSpPr>
          <p:cNvPr id="6" name="Oval 5"/>
          <p:cNvSpPr/>
          <p:nvPr/>
        </p:nvSpPr>
        <p:spPr>
          <a:xfrm>
            <a:off x="5486400" y="4343400"/>
            <a:ext cx="533400" cy="381000"/>
          </a:xfrm>
          <a:prstGeom prst="ellipse">
            <a:avLst/>
          </a:prstGeom>
          <a:solidFill>
            <a:srgbClr val="FFFF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5" idx="2"/>
            <a:endCxn id="6" idx="1"/>
          </p:cNvCxnSpPr>
          <p:nvPr/>
        </p:nvCxnSpPr>
        <p:spPr>
          <a:xfrm rot="16200000" flipH="1">
            <a:off x="3547614" y="2382295"/>
            <a:ext cx="2724046" cy="130975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2" presetClass="entr" presetSubtype="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out)">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639762"/>
          </a:xfrm>
        </p:spPr>
        <p:txBody>
          <a:bodyPr>
            <a:normAutofit fontScale="90000"/>
          </a:bodyPr>
          <a:lstStyle/>
          <a:p>
            <a:r>
              <a:rPr lang="en-US" dirty="0" smtClean="0"/>
              <a:t>The Temple of Octavia, Augustus' sister.</a:t>
            </a:r>
            <a:endParaRPr lang="en-US" dirty="0"/>
          </a:p>
        </p:txBody>
      </p:sp>
      <p:pic>
        <p:nvPicPr>
          <p:cNvPr id="4" name="Content Placeholder 3" descr="view-cc-lafalott-350.jpg"/>
          <p:cNvPicPr>
            <a:picLocks noGrp="1" noChangeAspect="1"/>
          </p:cNvPicPr>
          <p:nvPr>
            <p:ph idx="1"/>
          </p:nvPr>
        </p:nvPicPr>
        <p:blipFill>
          <a:blip r:embed="rId2"/>
          <a:stretch>
            <a:fillRect/>
          </a:stretch>
        </p:blipFill>
        <p:spPr>
          <a:xfrm>
            <a:off x="304800" y="1295400"/>
            <a:ext cx="8534400" cy="5257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534400" cy="990600"/>
          </a:xfrm>
        </p:spPr>
        <p:txBody>
          <a:bodyPr>
            <a:normAutofit fontScale="90000"/>
          </a:bodyPr>
          <a:lstStyle/>
          <a:p>
            <a:r>
              <a:rPr lang="en-US" dirty="0" smtClean="0"/>
              <a:t>Ruins of Temple of Aphrodite on </a:t>
            </a:r>
            <a:r>
              <a:rPr lang="en-US" dirty="0" err="1" smtClean="0"/>
              <a:t>Acrocorinth</a:t>
            </a:r>
            <a:r>
              <a:rPr lang="en-US" dirty="0" smtClean="0"/>
              <a:t>.</a:t>
            </a:r>
            <a:endParaRPr lang="en-US" dirty="0"/>
          </a:p>
        </p:txBody>
      </p:sp>
      <p:pic>
        <p:nvPicPr>
          <p:cNvPr id="4" name="Content Placeholder 3" descr="acrocorinth-temple-of-aphrodite-c-hlp-350.jpg"/>
          <p:cNvPicPr>
            <a:picLocks noGrp="1" noChangeAspect="1"/>
          </p:cNvPicPr>
          <p:nvPr>
            <p:ph idx="1"/>
          </p:nvPr>
        </p:nvPicPr>
        <p:blipFill>
          <a:blip r:embed="rId2"/>
          <a:stretch>
            <a:fillRect/>
          </a:stretch>
        </p:blipFill>
        <p:spPr>
          <a:xfrm>
            <a:off x="228600" y="1524000"/>
            <a:ext cx="8686800" cy="51100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92162"/>
          </a:xfrm>
        </p:spPr>
        <p:txBody>
          <a:bodyPr/>
          <a:lstStyle/>
          <a:p>
            <a:r>
              <a:rPr lang="en-US" dirty="0" smtClean="0"/>
              <a:t>Fortress of </a:t>
            </a:r>
            <a:r>
              <a:rPr lang="en-US" dirty="0" err="1" smtClean="0"/>
              <a:t>Acrocorinth</a:t>
            </a:r>
            <a:r>
              <a:rPr lang="en-US" dirty="0" smtClean="0"/>
              <a:t> at dusk.</a:t>
            </a:r>
            <a:endParaRPr lang="en-US" dirty="0"/>
          </a:p>
        </p:txBody>
      </p:sp>
      <p:pic>
        <p:nvPicPr>
          <p:cNvPr id="4" name="Content Placeholder 3" descr="acrocorinth-dusk-cc-mel-kots-350.jpg"/>
          <p:cNvPicPr>
            <a:picLocks noGrp="1" noChangeAspect="1"/>
          </p:cNvPicPr>
          <p:nvPr>
            <p:ph idx="1"/>
          </p:nvPr>
        </p:nvPicPr>
        <p:blipFill>
          <a:blip r:embed="rId2"/>
          <a:stretch>
            <a:fillRect/>
          </a:stretch>
        </p:blipFill>
        <p:spPr>
          <a:xfrm>
            <a:off x="304800" y="1295400"/>
            <a:ext cx="8610600" cy="537483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15962"/>
          </a:xfrm>
        </p:spPr>
        <p:txBody>
          <a:bodyPr>
            <a:normAutofit fontScale="90000"/>
          </a:bodyPr>
          <a:lstStyle/>
          <a:p>
            <a:r>
              <a:rPr lang="en-US" dirty="0" smtClean="0"/>
              <a:t>Secret passage to the sacred spring.</a:t>
            </a:r>
            <a:endParaRPr lang="en-US" dirty="0"/>
          </a:p>
        </p:txBody>
      </p:sp>
      <p:pic>
        <p:nvPicPr>
          <p:cNvPr id="4" name="Content Placeholder 3" descr="secret-passage-c-hlp-350.jpg"/>
          <p:cNvPicPr>
            <a:picLocks noGrp="1" noChangeAspect="1"/>
          </p:cNvPicPr>
          <p:nvPr>
            <p:ph idx="1"/>
          </p:nvPr>
        </p:nvPicPr>
        <p:blipFill>
          <a:blip r:embed="rId2"/>
          <a:stretch>
            <a:fillRect/>
          </a:stretch>
        </p:blipFill>
        <p:spPr>
          <a:xfrm>
            <a:off x="348772" y="1371600"/>
            <a:ext cx="8566628" cy="527207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7391400" cy="685800"/>
          </a:xfrm>
        </p:spPr>
        <p:txBody>
          <a:bodyPr>
            <a:normAutofit fontScale="90000"/>
          </a:bodyPr>
          <a:lstStyle/>
          <a:p>
            <a:r>
              <a:rPr lang="en-US" dirty="0" smtClean="0"/>
              <a:t>Moral &amp; Religious Conditions</a:t>
            </a:r>
            <a:endParaRPr lang="en-US" dirty="0"/>
          </a:p>
        </p:txBody>
      </p:sp>
      <p:sp>
        <p:nvSpPr>
          <p:cNvPr id="3" name="Content Placeholder 2"/>
          <p:cNvSpPr>
            <a:spLocks noGrp="1"/>
          </p:cNvSpPr>
          <p:nvPr>
            <p:ph idx="1"/>
          </p:nvPr>
        </p:nvSpPr>
        <p:spPr>
          <a:xfrm>
            <a:off x="228600" y="1295400"/>
            <a:ext cx="8610600" cy="5279136"/>
          </a:xfrm>
        </p:spPr>
        <p:txBody>
          <a:bodyPr>
            <a:normAutofit lnSpcReduction="10000"/>
          </a:bodyPr>
          <a:lstStyle/>
          <a:p>
            <a:r>
              <a:rPr lang="en-US" dirty="0" smtClean="0"/>
              <a:t>Famous for its </a:t>
            </a:r>
            <a:r>
              <a:rPr lang="en-US" i="1" dirty="0" smtClean="0"/>
              <a:t>luxury/indulgence</a:t>
            </a:r>
          </a:p>
          <a:p>
            <a:endParaRPr lang="en-US" dirty="0" smtClean="0"/>
          </a:p>
          <a:p>
            <a:r>
              <a:rPr lang="en-US" dirty="0" smtClean="0"/>
              <a:t>Infamous on account of its </a:t>
            </a:r>
            <a:r>
              <a:rPr lang="en-US" i="1" dirty="0" smtClean="0"/>
              <a:t>immorality</a:t>
            </a:r>
          </a:p>
          <a:p>
            <a:endParaRPr lang="en-US" dirty="0" smtClean="0"/>
          </a:p>
          <a:p>
            <a:r>
              <a:rPr lang="en-US" dirty="0" smtClean="0"/>
              <a:t>Notorious for its </a:t>
            </a:r>
            <a:r>
              <a:rPr lang="en-US" i="1" dirty="0" smtClean="0"/>
              <a:t>sinfulness</a:t>
            </a:r>
          </a:p>
          <a:p>
            <a:endParaRPr lang="en-US" dirty="0" smtClean="0"/>
          </a:p>
          <a:p>
            <a:r>
              <a:rPr lang="en-US" dirty="0" smtClean="0"/>
              <a:t>“</a:t>
            </a:r>
            <a:r>
              <a:rPr lang="en-US" b="1" i="1" dirty="0" smtClean="0"/>
              <a:t>To live as they live at Corinth</a:t>
            </a:r>
            <a:r>
              <a:rPr lang="en-US" dirty="0" smtClean="0"/>
              <a:t>” meant a life of lust, lasciviousness, and luxury</a:t>
            </a:r>
          </a:p>
          <a:p>
            <a:endParaRPr lang="en-US" dirty="0" smtClean="0"/>
          </a:p>
          <a:p>
            <a:r>
              <a:rPr lang="en-US" dirty="0" smtClean="0"/>
              <a:t>Religion and philosophy were degraded to low uses…The city was devoted to the worship of Aphrodite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left)">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Paul-2nd%20Miss%20Journey%201024.jpg"/>
          <p:cNvPicPr>
            <a:picLocks noGrp="1" noChangeAspect="1"/>
          </p:cNvPicPr>
          <p:nvPr>
            <p:ph idx="1"/>
          </p:nvPr>
        </p:nvPicPr>
        <p:blipFill>
          <a:blip r:embed="rId2"/>
          <a:stretch>
            <a:fillRect/>
          </a:stretch>
        </p:blipFill>
        <p:spPr>
          <a:xfrm>
            <a:off x="1" y="0"/>
            <a:ext cx="9144000" cy="6858000"/>
          </a:xfrm>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915400" cy="838200"/>
          </a:xfrm>
        </p:spPr>
        <p:txBody>
          <a:bodyPr>
            <a:normAutofit fontScale="90000"/>
          </a:bodyPr>
          <a:lstStyle/>
          <a:p>
            <a:r>
              <a:rPr lang="en-US" b="1" dirty="0" smtClean="0">
                <a:effectLst>
                  <a:outerShdw blurRad="38100" dist="38100" dir="2700000" algn="tl">
                    <a:srgbClr val="000000">
                      <a:alpha val="43137"/>
                    </a:srgbClr>
                  </a:outerShdw>
                </a:effectLst>
              </a:rPr>
              <a:t>Problems/Errors</a:t>
            </a:r>
            <a:r>
              <a:rPr lang="en-US" dirty="0" smtClean="0"/>
              <a:t> in the Corinthian Church</a:t>
            </a:r>
            <a:endParaRPr lang="en-US" dirty="0"/>
          </a:p>
        </p:txBody>
      </p:sp>
      <p:sp>
        <p:nvSpPr>
          <p:cNvPr id="3" name="Content Placeholder 2"/>
          <p:cNvSpPr>
            <a:spLocks noGrp="1"/>
          </p:cNvSpPr>
          <p:nvPr>
            <p:ph idx="1"/>
          </p:nvPr>
        </p:nvSpPr>
        <p:spPr>
          <a:xfrm>
            <a:off x="228600" y="1524000"/>
            <a:ext cx="8686800" cy="5050536"/>
          </a:xfrm>
        </p:spPr>
        <p:txBody>
          <a:bodyPr/>
          <a:lstStyle/>
          <a:p>
            <a:r>
              <a:rPr lang="en-US" sz="3200" dirty="0" smtClean="0"/>
              <a:t>Divisions in the church</a:t>
            </a:r>
          </a:p>
          <a:p>
            <a:r>
              <a:rPr lang="en-US" sz="3200" dirty="0" smtClean="0"/>
              <a:t>Immorality, lack of church discipline and laws concerning marriage</a:t>
            </a:r>
          </a:p>
          <a:p>
            <a:r>
              <a:rPr lang="en-US" sz="3200" dirty="0" smtClean="0"/>
              <a:t>Going to law with one another</a:t>
            </a:r>
          </a:p>
          <a:p>
            <a:r>
              <a:rPr lang="en-US" sz="3200" dirty="0" smtClean="0"/>
              <a:t>Perversion of the Lord’s Supper</a:t>
            </a:r>
          </a:p>
          <a:p>
            <a:r>
              <a:rPr lang="en-US" sz="3200" dirty="0" smtClean="0"/>
              <a:t>Eating of meats offered to idols</a:t>
            </a:r>
          </a:p>
          <a:p>
            <a:r>
              <a:rPr lang="en-US" sz="3200" dirty="0" smtClean="0"/>
              <a:t>Irregularities in public worship</a:t>
            </a:r>
          </a:p>
          <a:p>
            <a:r>
              <a:rPr lang="en-US" sz="3200" dirty="0" smtClean="0"/>
              <a:t>Contention over spiritual gifts</a:t>
            </a:r>
          </a:p>
          <a:p>
            <a:r>
              <a:rPr lang="en-US" sz="3200" dirty="0" smtClean="0"/>
              <a:t>Mistaken view of the resurrection</a:t>
            </a:r>
            <a:endParaRPr lang="en-US" sz="3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lide(fromBottom)">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229600" cy="838200"/>
          </a:xfrm>
        </p:spPr>
        <p:txBody>
          <a:bodyPr>
            <a:normAutofit/>
          </a:bodyPr>
          <a:lstStyle/>
          <a:p>
            <a:r>
              <a:rPr lang="en-US" b="1" dirty="0" smtClean="0">
                <a:effectLst>
                  <a:outerShdw blurRad="38100" dist="38100" dir="2700000" algn="tl">
                    <a:srgbClr val="000000">
                      <a:alpha val="43137"/>
                    </a:srgbClr>
                  </a:outerShdw>
                </a:effectLst>
              </a:rPr>
              <a:t>Messages of 1</a:t>
            </a:r>
            <a:r>
              <a:rPr lang="en-US" b="1" baseline="30000" dirty="0" smtClean="0">
                <a:effectLst>
                  <a:outerShdw blurRad="38100" dist="38100" dir="2700000" algn="tl">
                    <a:srgbClr val="000000">
                      <a:alpha val="43137"/>
                    </a:srgbClr>
                  </a:outerShdw>
                </a:effectLst>
              </a:rPr>
              <a:t>st</a:t>
            </a:r>
            <a:r>
              <a:rPr lang="en-US" b="1" dirty="0" smtClean="0">
                <a:effectLst>
                  <a:outerShdw blurRad="38100" dist="38100" dir="2700000" algn="tl">
                    <a:srgbClr val="000000">
                      <a:alpha val="43137"/>
                    </a:srgbClr>
                  </a:outerShdw>
                </a:effectLst>
              </a:rPr>
              <a:t> Corinthians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600200"/>
            <a:ext cx="9144000" cy="4974336"/>
          </a:xfrm>
        </p:spPr>
        <p:txBody>
          <a:bodyPr/>
          <a:lstStyle/>
          <a:p>
            <a:pPr marL="624078" indent="-514350">
              <a:buFont typeface="+mj-lt"/>
              <a:buAutoNum type="arabicPeriod"/>
            </a:pPr>
            <a:r>
              <a:rPr lang="en-US" sz="3200" dirty="0" smtClean="0"/>
              <a:t>The church is in the world but not of the world! (1:2)</a:t>
            </a:r>
          </a:p>
          <a:p>
            <a:pPr marL="624078" indent="-514350">
              <a:buFont typeface="+mj-lt"/>
              <a:buAutoNum type="arabicPeriod"/>
            </a:pPr>
            <a:r>
              <a:rPr lang="en-US" sz="3200" dirty="0" smtClean="0"/>
              <a:t>Heavenly foolishness is superior to earthly wisdom! (1:17,21 ; 2:1)</a:t>
            </a:r>
          </a:p>
          <a:p>
            <a:pPr marL="624078" indent="-514350">
              <a:buFont typeface="+mj-lt"/>
              <a:buAutoNum type="arabicPeriod"/>
            </a:pPr>
            <a:endParaRPr lang="en-US" dirty="0" smtClean="0"/>
          </a:p>
          <a:p>
            <a:pPr marL="624078" indent="-514350" algn="ctr">
              <a:buNone/>
            </a:pPr>
            <a:endParaRPr lang="en-US" sz="3600" i="1" dirty="0" smtClean="0"/>
          </a:p>
          <a:p>
            <a:pPr marL="624078" indent="-514350" algn="ctr">
              <a:buNone/>
            </a:pPr>
            <a:r>
              <a:rPr lang="en-US" sz="3600" i="1" dirty="0" smtClean="0"/>
              <a:t>Practical Appeal </a:t>
            </a:r>
            <a:r>
              <a:rPr lang="en-US" sz="3600" dirty="0" smtClean="0"/>
              <a:t>– </a:t>
            </a:r>
            <a:r>
              <a:rPr lang="en-US" sz="3600" b="1" dirty="0" smtClean="0"/>
              <a:t>1 Cor.15:58</a:t>
            </a:r>
            <a:endParaRPr lang="en-US" sz="36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334000" cy="533400"/>
          </a:xfrm>
          <a:solidFill>
            <a:schemeClr val="bg1">
              <a:alpha val="77000"/>
            </a:schemeClr>
          </a:solidFill>
        </p:spPr>
        <p:txBody>
          <a:bodyPr>
            <a:normAutofit fontScale="90000"/>
          </a:bodyPr>
          <a:lstStyle/>
          <a:p>
            <a:r>
              <a:rPr lang="en-US" dirty="0" smtClean="0"/>
              <a:t>Outline of 1</a:t>
            </a:r>
            <a:r>
              <a:rPr lang="en-US" baseline="30000" dirty="0" smtClean="0"/>
              <a:t>st</a:t>
            </a:r>
            <a:r>
              <a:rPr lang="en-US" dirty="0" smtClean="0"/>
              <a:t> Corinthians</a:t>
            </a:r>
            <a:endParaRPr lang="en-US" dirty="0"/>
          </a:p>
        </p:txBody>
      </p:sp>
      <p:sp>
        <p:nvSpPr>
          <p:cNvPr id="3" name="Content Placeholder 2"/>
          <p:cNvSpPr>
            <a:spLocks noGrp="1"/>
          </p:cNvSpPr>
          <p:nvPr>
            <p:ph idx="1"/>
          </p:nvPr>
        </p:nvSpPr>
        <p:spPr>
          <a:xfrm>
            <a:off x="228600" y="685800"/>
            <a:ext cx="8610600" cy="6172200"/>
          </a:xfrm>
        </p:spPr>
        <p:txBody>
          <a:bodyPr>
            <a:normAutofit fontScale="92500" lnSpcReduction="10000"/>
          </a:bodyPr>
          <a:lstStyle/>
          <a:p>
            <a:pPr marL="681228" indent="-571500">
              <a:buFont typeface="+mj-lt"/>
              <a:buAutoNum type="romanUcPeriod"/>
            </a:pPr>
            <a:r>
              <a:rPr lang="en-US" dirty="0" smtClean="0"/>
              <a:t>Intro w/Greeting &amp; Thanksgiving (1:1-9)</a:t>
            </a:r>
          </a:p>
          <a:p>
            <a:pPr marL="681228" indent="-571500">
              <a:buFont typeface="+mj-lt"/>
              <a:buAutoNum type="romanUcPeriod"/>
            </a:pPr>
            <a:r>
              <a:rPr lang="en-US" dirty="0" smtClean="0"/>
              <a:t>The Problem of a Sectarian spirit (1:10-4:21)</a:t>
            </a:r>
          </a:p>
          <a:p>
            <a:pPr marL="681228" indent="-571500">
              <a:buFont typeface="+mj-lt"/>
              <a:buAutoNum type="romanUcPeriod"/>
            </a:pPr>
            <a:r>
              <a:rPr lang="en-US" dirty="0" smtClean="0"/>
              <a:t>The Problem of Incest &amp; Tolerance (5:1-13)</a:t>
            </a:r>
          </a:p>
          <a:p>
            <a:pPr marL="681228" indent="-571500">
              <a:buFont typeface="+mj-lt"/>
              <a:buAutoNum type="romanUcPeriod"/>
            </a:pPr>
            <a:r>
              <a:rPr lang="en-US" dirty="0" smtClean="0"/>
              <a:t>The Problem of Brother Taking Brother to Court before Unbelievers (6:1-11)</a:t>
            </a:r>
          </a:p>
          <a:p>
            <a:pPr marL="681228" indent="-571500">
              <a:buFont typeface="+mj-lt"/>
              <a:buAutoNum type="romanUcPeriod"/>
            </a:pPr>
            <a:r>
              <a:rPr lang="en-US" dirty="0" smtClean="0"/>
              <a:t>The Problem of Fornication (6:12-20)</a:t>
            </a:r>
          </a:p>
          <a:p>
            <a:pPr marL="681228" indent="-571500">
              <a:buFont typeface="+mj-lt"/>
              <a:buAutoNum type="romanUcPeriod"/>
            </a:pPr>
            <a:r>
              <a:rPr lang="en-US" dirty="0" smtClean="0"/>
              <a:t>The Problems of Marriage &amp; Divorce (7:1-40)</a:t>
            </a:r>
          </a:p>
          <a:p>
            <a:pPr marL="681228" indent="-571500">
              <a:buFont typeface="+mj-lt"/>
              <a:buAutoNum type="romanUcPeriod"/>
            </a:pPr>
            <a:r>
              <a:rPr lang="en-US" dirty="0" smtClean="0"/>
              <a:t>The Problems of freedom &amp; Idolatry (8:1-11:1)</a:t>
            </a:r>
          </a:p>
          <a:p>
            <a:pPr marL="681228" indent="-571500">
              <a:buFont typeface="+mj-lt"/>
              <a:buAutoNum type="romanUcPeriod"/>
            </a:pPr>
            <a:r>
              <a:rPr lang="en-US" dirty="0" smtClean="0"/>
              <a:t>The Problem of Head Coverings (11:1-16)</a:t>
            </a:r>
          </a:p>
          <a:p>
            <a:pPr marL="681228" indent="-571500">
              <a:buFont typeface="+mj-lt"/>
              <a:buAutoNum type="romanUcPeriod"/>
            </a:pPr>
            <a:r>
              <a:rPr lang="en-US" dirty="0" smtClean="0"/>
              <a:t>The Problem of Impropriety in taking the Lord’s Supper (11:17-34)</a:t>
            </a:r>
          </a:p>
          <a:p>
            <a:pPr marL="681228" indent="-571500">
              <a:buFont typeface="+mj-lt"/>
              <a:buAutoNum type="romanUcPeriod"/>
            </a:pPr>
            <a:r>
              <a:rPr lang="en-US" dirty="0" smtClean="0"/>
              <a:t>The Problem of Pride &amp; Jealousy in the use of Spiritual Gifts (12:1-14:40)</a:t>
            </a:r>
          </a:p>
          <a:p>
            <a:pPr marL="681228" indent="-571500">
              <a:buFont typeface="+mj-lt"/>
              <a:buAutoNum type="romanUcPeriod"/>
            </a:pPr>
            <a:r>
              <a:rPr lang="en-US" dirty="0" smtClean="0"/>
              <a:t>The Problem of Denial of the Resurrection (15:1-58)</a:t>
            </a:r>
          </a:p>
          <a:p>
            <a:pPr marL="681228" indent="-571500">
              <a:buFont typeface="+mj-lt"/>
              <a:buAutoNum type="romanUcPeriod"/>
            </a:pPr>
            <a:r>
              <a:rPr lang="en-US" dirty="0" smtClean="0"/>
              <a:t> Concluding Remarks (16:1-24)</a:t>
            </a:r>
          </a:p>
          <a:p>
            <a:pPr marL="681228" indent="-571500">
              <a:buFont typeface="+mj-lt"/>
              <a:buAutoNum type="romanUcPeriod"/>
            </a:pPr>
            <a:endParaRPr lang="en-US" dirty="0" smtClean="0"/>
          </a:p>
          <a:p>
            <a:pPr marL="681228" indent="-571500">
              <a:buFont typeface="+mj-lt"/>
              <a:buAutoNum type="romanUcPeriod"/>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up)">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up)">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up)">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up)">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up)">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k_wrld.gif"/>
          <p:cNvPicPr>
            <a:picLocks noGrp="1" noChangeAspect="1"/>
          </p:cNvPicPr>
          <p:nvPr>
            <p:ph idx="1"/>
          </p:nvPr>
        </p:nvPicPr>
        <p:blipFill>
          <a:blip r:embed="rId2"/>
          <a:stretch>
            <a:fillRect/>
          </a:stretch>
        </p:blipFill>
        <p:spPr>
          <a:xfrm>
            <a:off x="0" y="0"/>
            <a:ext cx="9144000" cy="6858000"/>
          </a:xfrm>
        </p:spPr>
      </p:pic>
      <p:sp>
        <p:nvSpPr>
          <p:cNvPr id="5" name="Rectangle 4"/>
          <p:cNvSpPr/>
          <p:nvPr/>
        </p:nvSpPr>
        <p:spPr>
          <a:xfrm>
            <a:off x="304800" y="228600"/>
            <a:ext cx="7899920" cy="1446550"/>
          </a:xfrm>
          <a:prstGeom prst="rect">
            <a:avLst/>
          </a:prstGeom>
          <a:solidFill>
            <a:schemeClr val="bg1">
              <a:alpha val="65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rPr>
              <a:t>Paul’s Letters to the </a:t>
            </a:r>
          </a:p>
          <a:p>
            <a:pPr algn="ctr"/>
            <a:r>
              <a:rPr lang="en-US"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rPr>
              <a:t>Corinthians</a:t>
            </a:r>
            <a:endParaRPr lang="en-US" sz="4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endParaRPr>
          </a:p>
        </p:txBody>
      </p:sp>
      <p:sp>
        <p:nvSpPr>
          <p:cNvPr id="6" name="Oval 5"/>
          <p:cNvSpPr/>
          <p:nvPr/>
        </p:nvSpPr>
        <p:spPr>
          <a:xfrm>
            <a:off x="5486400" y="4343400"/>
            <a:ext cx="533400" cy="381000"/>
          </a:xfrm>
          <a:prstGeom prst="ellipse">
            <a:avLst/>
          </a:prstGeom>
          <a:solidFill>
            <a:srgbClr val="FFFF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5" idx="2"/>
            <a:endCxn id="6" idx="1"/>
          </p:cNvCxnSpPr>
          <p:nvPr/>
        </p:nvCxnSpPr>
        <p:spPr>
          <a:xfrm rot="16200000" flipH="1">
            <a:off x="3547614" y="2382295"/>
            <a:ext cx="2724046" cy="130975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2" presetClass="entr" presetSubtype="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out)">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81200"/>
            <a:ext cx="8458200" cy="1470025"/>
          </a:xfrm>
        </p:spPr>
        <p:txBody>
          <a:bodyPr>
            <a:normAutofit/>
          </a:bodyPr>
          <a:lstStyle/>
          <a:p>
            <a:r>
              <a:rPr lang="en-US" sz="5400" b="1" dirty="0" smtClean="0">
                <a:effectLst>
                  <a:outerShdw blurRad="38100" dist="38100" dir="2700000" algn="tl">
                    <a:srgbClr val="000000">
                      <a:alpha val="43137"/>
                    </a:srgbClr>
                  </a:outerShdw>
                </a:effectLst>
              </a:rPr>
              <a:t>1</a:t>
            </a:r>
            <a:r>
              <a:rPr lang="en-US" sz="5400" b="1" baseline="30000" dirty="0" smtClean="0">
                <a:effectLst>
                  <a:outerShdw blurRad="38100" dist="38100" dir="2700000" algn="tl">
                    <a:srgbClr val="000000">
                      <a:alpha val="43137"/>
                    </a:srgbClr>
                  </a:outerShdw>
                </a:effectLst>
              </a:rPr>
              <a:t>st</a:t>
            </a:r>
            <a:r>
              <a:rPr lang="en-US" sz="5400" b="1" dirty="0" smtClean="0">
                <a:effectLst>
                  <a:outerShdw blurRad="38100" dist="38100" dir="2700000" algn="tl">
                    <a:srgbClr val="000000">
                      <a:alpha val="43137"/>
                    </a:srgbClr>
                  </a:outerShdw>
                </a:effectLst>
              </a:rPr>
              <a:t> CORINTHIANS</a:t>
            </a:r>
            <a:endParaRPr lang="en-US" sz="54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en-US" sz="3200" dirty="0" smtClean="0"/>
              <a:t>Keys to Corinthians</a:t>
            </a:r>
            <a:endParaRPr lang="en-US" sz="3200" dirty="0"/>
          </a:p>
        </p:txBody>
      </p:sp>
      <p:pic>
        <p:nvPicPr>
          <p:cNvPr id="1026" name="Picture 2" descr="C:\Documents and Settings\Owner\Local Settings\Temporary Internet Files\Content.IE5\SAISU949\MPj03960280000[1].jpg"/>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914400" y="4572000"/>
            <a:ext cx="2971800" cy="16972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inth%20Athens%201024.jpg"/>
          <p:cNvPicPr>
            <a:picLocks noChangeAspect="1"/>
          </p:cNvPicPr>
          <p:nvPr/>
        </p:nvPicPr>
        <p:blipFill>
          <a:blip r:embed="rId2"/>
          <a:stretch>
            <a:fillRect/>
          </a:stretch>
        </p:blipFill>
        <p:spPr>
          <a:xfrm>
            <a:off x="0" y="0"/>
            <a:ext cx="9144000" cy="6858000"/>
          </a:xfrm>
          <a:prstGeom prst="rect">
            <a:avLst/>
          </a:prstGeom>
        </p:spPr>
      </p:pic>
      <p:pic>
        <p:nvPicPr>
          <p:cNvPr id="3" name="Picture 2" descr="180px-Akrokorinth_Looking_North.jpg"/>
          <p:cNvPicPr>
            <a:picLocks noChangeAspect="1"/>
          </p:cNvPicPr>
          <p:nvPr/>
        </p:nvPicPr>
        <p:blipFill>
          <a:blip r:embed="rId3"/>
          <a:stretch>
            <a:fillRect/>
          </a:stretch>
        </p:blipFill>
        <p:spPr>
          <a:xfrm>
            <a:off x="228600" y="457200"/>
            <a:ext cx="4876800" cy="3251200"/>
          </a:xfrm>
          <a:prstGeom prst="rect">
            <a:avLst/>
          </a:prstGeom>
          <a:ln>
            <a:noFill/>
          </a:ln>
          <a:effectLst>
            <a:softEdge rad="112500"/>
          </a:effectLst>
        </p:spPr>
      </p:pic>
      <p:pic>
        <p:nvPicPr>
          <p:cNvPr id="4" name="Picture 3" descr="Corinth_excavations_from_Acrocorinth3,_tb050803.jpg"/>
          <p:cNvPicPr>
            <a:picLocks noChangeAspect="1"/>
          </p:cNvPicPr>
          <p:nvPr/>
        </p:nvPicPr>
        <p:blipFill>
          <a:blip r:embed="rId4"/>
          <a:stretch>
            <a:fillRect/>
          </a:stretch>
        </p:blipFill>
        <p:spPr>
          <a:xfrm>
            <a:off x="2133600" y="1371600"/>
            <a:ext cx="5080000" cy="3810000"/>
          </a:xfrm>
          <a:prstGeom prst="rect">
            <a:avLst/>
          </a:prstGeom>
          <a:ln>
            <a:noFill/>
          </a:ln>
          <a:effectLst>
            <a:softEdge rad="112500"/>
          </a:effectLst>
        </p:spPr>
      </p:pic>
      <p:pic>
        <p:nvPicPr>
          <p:cNvPr id="5" name="Picture 4" descr="Corinth_gulf_northern_shoreline,_tb050803111.jpg"/>
          <p:cNvPicPr>
            <a:picLocks noChangeAspect="1"/>
          </p:cNvPicPr>
          <p:nvPr/>
        </p:nvPicPr>
        <p:blipFill>
          <a:blip r:embed="rId5"/>
          <a:stretch>
            <a:fillRect/>
          </a:stretch>
        </p:blipFill>
        <p:spPr>
          <a:xfrm>
            <a:off x="2819400" y="2819400"/>
            <a:ext cx="5410200" cy="3714750"/>
          </a:xfrm>
          <a:prstGeom prst="rect">
            <a:avLst/>
          </a:prstGeom>
          <a:ln>
            <a:noFill/>
          </a:ln>
          <a:effectLst>
            <a:softEdge rad="112500"/>
          </a:effectLst>
        </p:spPr>
      </p:pic>
      <p:pic>
        <p:nvPicPr>
          <p:cNvPr id="6" name="Picture 5" descr="Corinth_Temple_of_Apollo_and_excavations_tb_n011601.jpg"/>
          <p:cNvPicPr>
            <a:picLocks noChangeAspect="1"/>
          </p:cNvPicPr>
          <p:nvPr/>
        </p:nvPicPr>
        <p:blipFill>
          <a:blip r:embed="rId6"/>
          <a:stretch>
            <a:fillRect/>
          </a:stretch>
        </p:blipFill>
        <p:spPr>
          <a:xfrm>
            <a:off x="381000" y="1657350"/>
            <a:ext cx="6934200" cy="5200650"/>
          </a:xfrm>
          <a:prstGeom prst="rect">
            <a:avLst/>
          </a:prstGeom>
          <a:ln>
            <a:noFill/>
          </a:ln>
          <a:effectLst>
            <a:softEdge rad="112500"/>
          </a:effec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7391400" cy="685800"/>
          </a:xfrm>
        </p:spPr>
        <p:txBody>
          <a:bodyPr>
            <a:normAutofit fontScale="90000"/>
          </a:bodyPr>
          <a:lstStyle/>
          <a:p>
            <a:r>
              <a:rPr lang="en-US" dirty="0" smtClean="0"/>
              <a:t>Moral &amp; Religious Conditions</a:t>
            </a:r>
            <a:endParaRPr lang="en-US" dirty="0"/>
          </a:p>
        </p:txBody>
      </p:sp>
      <p:sp>
        <p:nvSpPr>
          <p:cNvPr id="3" name="Content Placeholder 2"/>
          <p:cNvSpPr>
            <a:spLocks noGrp="1"/>
          </p:cNvSpPr>
          <p:nvPr>
            <p:ph idx="1"/>
          </p:nvPr>
        </p:nvSpPr>
        <p:spPr>
          <a:xfrm>
            <a:off x="228600" y="1295400"/>
            <a:ext cx="8610600" cy="5279136"/>
          </a:xfrm>
        </p:spPr>
        <p:txBody>
          <a:bodyPr>
            <a:normAutofit lnSpcReduction="10000"/>
          </a:bodyPr>
          <a:lstStyle/>
          <a:p>
            <a:r>
              <a:rPr lang="en-US" dirty="0" smtClean="0"/>
              <a:t>Famous for its </a:t>
            </a:r>
            <a:r>
              <a:rPr lang="en-US" i="1" dirty="0" smtClean="0"/>
              <a:t>luxury/indulgence</a:t>
            </a:r>
          </a:p>
          <a:p>
            <a:endParaRPr lang="en-US" dirty="0" smtClean="0"/>
          </a:p>
          <a:p>
            <a:r>
              <a:rPr lang="en-US" dirty="0" smtClean="0"/>
              <a:t>Infamous on account of its </a:t>
            </a:r>
            <a:r>
              <a:rPr lang="en-US" i="1" dirty="0" smtClean="0"/>
              <a:t>immorality</a:t>
            </a:r>
          </a:p>
          <a:p>
            <a:endParaRPr lang="en-US" dirty="0" smtClean="0"/>
          </a:p>
          <a:p>
            <a:r>
              <a:rPr lang="en-US" dirty="0" smtClean="0"/>
              <a:t>Notorious for its </a:t>
            </a:r>
            <a:r>
              <a:rPr lang="en-US" i="1" dirty="0" smtClean="0"/>
              <a:t>sinfulness</a:t>
            </a:r>
          </a:p>
          <a:p>
            <a:endParaRPr lang="en-US" dirty="0" smtClean="0"/>
          </a:p>
          <a:p>
            <a:r>
              <a:rPr lang="en-US" dirty="0" smtClean="0"/>
              <a:t>“</a:t>
            </a:r>
            <a:r>
              <a:rPr lang="en-US" b="1" i="1" dirty="0" smtClean="0"/>
              <a:t>To live as they live at Corinth</a:t>
            </a:r>
            <a:r>
              <a:rPr lang="en-US" dirty="0" smtClean="0"/>
              <a:t>” meant a life of lust, lasciviousness, and luxury</a:t>
            </a:r>
          </a:p>
          <a:p>
            <a:endParaRPr lang="en-US" dirty="0" smtClean="0"/>
          </a:p>
          <a:p>
            <a:r>
              <a:rPr lang="en-US" dirty="0" smtClean="0"/>
              <a:t>Religion and philosophy were degraded to low uses…The city was devoted to the worship of Aphrodite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left)">
                                      <p:cBhvr>
                                        <p:cTn id="19" dur="500"/>
                                        <p:tgtEl>
                                          <p:spTgt spid="3">
                                            <p:txEl>
                                              <p:pRg st="6" end="6"/>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wipe(left)">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915400" cy="838200"/>
          </a:xfrm>
        </p:spPr>
        <p:txBody>
          <a:bodyPr>
            <a:normAutofit fontScale="90000"/>
          </a:bodyPr>
          <a:lstStyle/>
          <a:p>
            <a:r>
              <a:rPr lang="en-US" b="1" dirty="0" smtClean="0">
                <a:effectLst>
                  <a:outerShdw blurRad="38100" dist="38100" dir="2700000" algn="tl">
                    <a:srgbClr val="000000">
                      <a:alpha val="43137"/>
                    </a:srgbClr>
                  </a:outerShdw>
                </a:effectLst>
              </a:rPr>
              <a:t>Problems/Errors</a:t>
            </a:r>
            <a:r>
              <a:rPr lang="en-US" dirty="0" smtClean="0"/>
              <a:t> in the Corinthian Church</a:t>
            </a:r>
            <a:endParaRPr lang="en-US" dirty="0"/>
          </a:p>
        </p:txBody>
      </p:sp>
      <p:sp>
        <p:nvSpPr>
          <p:cNvPr id="3" name="Content Placeholder 2"/>
          <p:cNvSpPr>
            <a:spLocks noGrp="1"/>
          </p:cNvSpPr>
          <p:nvPr>
            <p:ph idx="1"/>
          </p:nvPr>
        </p:nvSpPr>
        <p:spPr>
          <a:xfrm>
            <a:off x="228600" y="1524000"/>
            <a:ext cx="8686800" cy="5050536"/>
          </a:xfrm>
        </p:spPr>
        <p:txBody>
          <a:bodyPr/>
          <a:lstStyle/>
          <a:p>
            <a:r>
              <a:rPr lang="en-US" sz="3200" dirty="0" smtClean="0"/>
              <a:t>Divisions in the church</a:t>
            </a:r>
          </a:p>
          <a:p>
            <a:r>
              <a:rPr lang="en-US" sz="3200" dirty="0" smtClean="0"/>
              <a:t>Immorality, lack of church discipline and laws concerning marriage</a:t>
            </a:r>
          </a:p>
          <a:p>
            <a:r>
              <a:rPr lang="en-US" sz="3200" dirty="0" smtClean="0"/>
              <a:t>Going to law with one another</a:t>
            </a:r>
          </a:p>
          <a:p>
            <a:r>
              <a:rPr lang="en-US" sz="3200" dirty="0" smtClean="0"/>
              <a:t>Perversion of the Lord’s Supper</a:t>
            </a:r>
          </a:p>
          <a:p>
            <a:r>
              <a:rPr lang="en-US" sz="3200" dirty="0" smtClean="0"/>
              <a:t>Eating of meats offered to idols</a:t>
            </a:r>
          </a:p>
          <a:p>
            <a:r>
              <a:rPr lang="en-US" sz="3200" dirty="0" smtClean="0"/>
              <a:t>Irregularities in public worship</a:t>
            </a:r>
          </a:p>
          <a:p>
            <a:r>
              <a:rPr lang="en-US" sz="3200" dirty="0" smtClean="0"/>
              <a:t>Contention over spiritual gifts</a:t>
            </a:r>
          </a:p>
          <a:p>
            <a:r>
              <a:rPr lang="en-US" sz="3200" dirty="0" smtClean="0"/>
              <a:t>Mistaken view of the resurrection</a:t>
            </a:r>
            <a:endParaRPr lang="en-US" sz="3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500"/>
                                        <p:tgtEl>
                                          <p:spTgt spid="3">
                                            <p:txEl>
                                              <p:pRg st="1" end="1"/>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500"/>
                                        <p:tgtEl>
                                          <p:spTgt spid="3">
                                            <p:txEl>
                                              <p:pRg st="2" end="2"/>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500"/>
                                        <p:tgtEl>
                                          <p:spTgt spid="3">
                                            <p:txEl>
                                              <p:pRg st="3" end="3"/>
                                            </p:txEl>
                                          </p:spTgt>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lide(fromBottom)">
                                      <p:cBhvr>
                                        <p:cTn id="23" dur="500"/>
                                        <p:tgtEl>
                                          <p:spTgt spid="3">
                                            <p:txEl>
                                              <p:pRg st="4" end="4"/>
                                            </p:txEl>
                                          </p:spTgt>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childTnLst>
                          </p:cTn>
                        </p:par>
                        <p:par>
                          <p:cTn id="28" fill="hold">
                            <p:stCondLst>
                              <p:cond delay="3000"/>
                            </p:stCondLst>
                            <p:childTnLst>
                              <p:par>
                                <p:cTn id="29" presetID="12" presetClass="entr" presetSubtype="4"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slide(fromBottom)">
                                      <p:cBhvr>
                                        <p:cTn id="31" dur="500"/>
                                        <p:tgtEl>
                                          <p:spTgt spid="3">
                                            <p:txEl>
                                              <p:pRg st="6" end="6"/>
                                            </p:txEl>
                                          </p:spTgt>
                                        </p:tgtEl>
                                      </p:cBhvr>
                                    </p:animEffect>
                                  </p:childTnLst>
                                </p:cTn>
                              </p:par>
                            </p:childTnLst>
                          </p:cTn>
                        </p:par>
                        <p:par>
                          <p:cTn id="32" fill="hold">
                            <p:stCondLst>
                              <p:cond delay="3500"/>
                            </p:stCondLst>
                            <p:childTnLst>
                              <p:par>
                                <p:cTn id="33" presetID="12" presetClass="entr" presetSubtype="4"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slide(fromBottom)">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229600" cy="685800"/>
          </a:xfrm>
        </p:spPr>
        <p:txBody>
          <a:bodyPr>
            <a:normAutofit fontScale="90000"/>
          </a:bodyPr>
          <a:lstStyle/>
          <a:p>
            <a:r>
              <a:rPr lang="en-US" b="1" dirty="0" smtClean="0">
                <a:effectLst>
                  <a:outerShdw blurRad="38100" dist="38100" dir="2700000" algn="tl">
                    <a:srgbClr val="000000">
                      <a:alpha val="43137"/>
                    </a:srgbClr>
                  </a:outerShdw>
                </a:effectLst>
              </a:rPr>
              <a:t>Messages of 1</a:t>
            </a:r>
            <a:r>
              <a:rPr lang="en-US" b="1" baseline="30000" dirty="0" smtClean="0">
                <a:effectLst>
                  <a:outerShdw blurRad="38100" dist="38100" dir="2700000" algn="tl">
                    <a:srgbClr val="000000">
                      <a:alpha val="43137"/>
                    </a:srgbClr>
                  </a:outerShdw>
                </a:effectLst>
              </a:rPr>
              <a:t>st</a:t>
            </a:r>
            <a:r>
              <a:rPr lang="en-US" b="1" dirty="0" smtClean="0">
                <a:effectLst>
                  <a:outerShdw blurRad="38100" dist="38100" dir="2700000" algn="tl">
                    <a:srgbClr val="000000">
                      <a:alpha val="43137"/>
                    </a:srgbClr>
                  </a:outerShdw>
                </a:effectLst>
              </a:rPr>
              <a:t> Corinthians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295400"/>
            <a:ext cx="9144000" cy="5279136"/>
          </a:xfrm>
        </p:spPr>
        <p:txBody>
          <a:bodyPr>
            <a:normAutofit/>
          </a:bodyPr>
          <a:lstStyle/>
          <a:p>
            <a:pPr marL="624078" indent="-514350">
              <a:buFont typeface="+mj-lt"/>
              <a:buAutoNum type="arabicPeriod"/>
            </a:pPr>
            <a:r>
              <a:rPr lang="en-US" sz="3200" dirty="0" smtClean="0"/>
              <a:t>The church is in the world but not of the world! (1:2)</a:t>
            </a:r>
          </a:p>
          <a:p>
            <a:pPr marL="624078" indent="-514350">
              <a:buFont typeface="+mj-lt"/>
              <a:buAutoNum type="arabicPeriod"/>
            </a:pPr>
            <a:r>
              <a:rPr lang="en-US" sz="3200" dirty="0" smtClean="0"/>
              <a:t>Heavenly foolishness is superior to earthly wisdom! (1:17,21 ; 2:1)</a:t>
            </a:r>
          </a:p>
          <a:p>
            <a:pPr marL="624078" indent="-514350" algn="ctr">
              <a:buNone/>
            </a:pPr>
            <a:r>
              <a:rPr lang="en-US" sz="3600" b="1" i="1" dirty="0" smtClean="0"/>
              <a:t>                                                                           </a:t>
            </a:r>
            <a:r>
              <a:rPr lang="en-US" sz="3200" b="1" i="1" dirty="0" smtClean="0"/>
              <a:t>Practical Appeal…                                                 </a:t>
            </a:r>
            <a:r>
              <a:rPr lang="en-US" sz="3200" b="1" dirty="0" smtClean="0"/>
              <a:t> </a:t>
            </a:r>
            <a:r>
              <a:rPr lang="en-US" sz="3000" dirty="0" smtClean="0"/>
              <a:t>“</a:t>
            </a:r>
            <a:r>
              <a:rPr lang="en-US" sz="3000" i="1" dirty="0" smtClean="0"/>
              <a:t>Therefore</a:t>
            </a:r>
            <a:r>
              <a:rPr lang="en-US" sz="3000" i="1" dirty="0" smtClean="0"/>
              <a:t>, my beloved brothers, be steadfast, immovable, always abounding in the work of the Lord, knowing that in the Lord your labor is not in vain</a:t>
            </a:r>
            <a:r>
              <a:rPr lang="en-US" sz="3000" dirty="0" smtClean="0"/>
              <a:t>.” </a:t>
            </a:r>
            <a:r>
              <a:rPr lang="en-US" sz="3200" b="1" dirty="0" smtClean="0"/>
              <a:t>1 </a:t>
            </a:r>
            <a:r>
              <a:rPr lang="en-US" sz="3200" b="1" dirty="0" smtClean="0"/>
              <a:t>Cor.15:58</a:t>
            </a:r>
            <a:endParaRPr lang="en-US" sz="3200" b="1"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81200"/>
            <a:ext cx="8458200" cy="1470025"/>
          </a:xfrm>
        </p:spPr>
        <p:txBody>
          <a:bodyPr>
            <a:normAutofit/>
          </a:bodyPr>
          <a:lstStyle/>
          <a:p>
            <a:r>
              <a:rPr lang="en-US" sz="5400" b="1" dirty="0" smtClean="0">
                <a:effectLst>
                  <a:outerShdw blurRad="38100" dist="38100" dir="2700000" algn="tl">
                    <a:srgbClr val="000000">
                      <a:alpha val="43137"/>
                    </a:srgbClr>
                  </a:outerShdw>
                </a:effectLst>
              </a:rPr>
              <a:t>2</a:t>
            </a:r>
            <a:r>
              <a:rPr lang="en-US" sz="5400" b="1" baseline="30000" dirty="0" smtClean="0">
                <a:effectLst>
                  <a:outerShdw blurRad="38100" dist="38100" dir="2700000" algn="tl">
                    <a:srgbClr val="000000">
                      <a:alpha val="43137"/>
                    </a:srgbClr>
                  </a:outerShdw>
                </a:effectLst>
              </a:rPr>
              <a:t>nd</a:t>
            </a:r>
            <a:r>
              <a:rPr lang="en-US" sz="5400" b="1" dirty="0" smtClean="0">
                <a:effectLst>
                  <a:outerShdw blurRad="38100" dist="38100" dir="2700000" algn="tl">
                    <a:srgbClr val="000000">
                      <a:alpha val="43137"/>
                    </a:srgbClr>
                  </a:outerShdw>
                </a:effectLst>
              </a:rPr>
              <a:t> CORINTHIANS</a:t>
            </a:r>
            <a:endParaRPr lang="en-US" sz="54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en-US" sz="3200" dirty="0" smtClean="0"/>
              <a:t>Keys to Corinthians</a:t>
            </a:r>
            <a:endParaRPr lang="en-US" sz="3200" dirty="0"/>
          </a:p>
        </p:txBody>
      </p:sp>
      <p:pic>
        <p:nvPicPr>
          <p:cNvPr id="1026" name="Picture 2" descr="C:\Documents and Settings\Owner\Local Settings\Temporary Internet Files\Content.IE5\SAISU949\MPj03960280000[1].jpg"/>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914400" y="4572000"/>
            <a:ext cx="2971800" cy="16972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Owner\Local Settings\Temporary Internet Files\Content.IE5\SAISU949\MPj03960280000[1].jpg"/>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6477000" y="685800"/>
            <a:ext cx="2286000" cy="15544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le 1"/>
          <p:cNvSpPr>
            <a:spLocks noGrp="1"/>
          </p:cNvSpPr>
          <p:nvPr>
            <p:ph type="title"/>
          </p:nvPr>
        </p:nvSpPr>
        <p:spPr>
          <a:xfrm>
            <a:off x="457200" y="609600"/>
            <a:ext cx="8229600" cy="914400"/>
          </a:xfrm>
        </p:spPr>
        <p:txBody>
          <a:bodyPr/>
          <a:lstStyle/>
          <a:p>
            <a:r>
              <a:rPr lang="en-US" b="1" dirty="0" smtClean="0">
                <a:effectLst>
                  <a:outerShdw blurRad="38100" dist="38100" dir="2700000" algn="tl">
                    <a:srgbClr val="000000">
                      <a:alpha val="43137"/>
                    </a:srgbClr>
                  </a:outerShdw>
                </a:effectLst>
              </a:rPr>
              <a:t>Keys to 2 Corinthians…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752600"/>
            <a:ext cx="8839200" cy="4821936"/>
          </a:xfrm>
        </p:spPr>
        <p:txBody>
          <a:bodyPr>
            <a:normAutofit/>
          </a:bodyPr>
          <a:lstStyle/>
          <a:p>
            <a:r>
              <a:rPr lang="en-US" i="1" dirty="0" smtClean="0"/>
              <a:t>Key Words </a:t>
            </a:r>
            <a:r>
              <a:rPr lang="en-US" dirty="0" smtClean="0"/>
              <a:t>– “</a:t>
            </a:r>
            <a:r>
              <a:rPr lang="en-US" b="1" dirty="0" smtClean="0"/>
              <a:t>Comfort</a:t>
            </a:r>
            <a:r>
              <a:rPr lang="en-US" dirty="0" smtClean="0"/>
              <a:t> &amp; </a:t>
            </a:r>
            <a:r>
              <a:rPr lang="en-US" b="1" dirty="0" smtClean="0"/>
              <a:t>Ministry</a:t>
            </a:r>
            <a:r>
              <a:rPr lang="en-US" dirty="0" smtClean="0"/>
              <a:t> ” </a:t>
            </a:r>
          </a:p>
          <a:p>
            <a:pPr marL="925830" lvl="1" indent="-514350">
              <a:buFont typeface="+mj-lt"/>
              <a:buAutoNum type="arabicPeriod"/>
            </a:pPr>
            <a:r>
              <a:rPr lang="en-US" dirty="0" smtClean="0"/>
              <a:t>The nature and source of comfort(1:3-5;2:7;7:6-7,13)</a:t>
            </a:r>
          </a:p>
          <a:p>
            <a:pPr marL="925830" lvl="1" indent="-514350">
              <a:buFont typeface="+mj-lt"/>
              <a:buAutoNum type="arabicPeriod"/>
            </a:pPr>
            <a:r>
              <a:rPr lang="en-US" dirty="0" smtClean="0"/>
              <a:t>Message and performance of the church’s ministry (3:6,8; 4:1,4-5; 5:18) </a:t>
            </a:r>
          </a:p>
          <a:p>
            <a:endParaRPr lang="en-US" dirty="0" smtClean="0"/>
          </a:p>
          <a:p>
            <a:r>
              <a:rPr lang="en-US" i="1" dirty="0" smtClean="0"/>
              <a:t>Key Phrase </a:t>
            </a:r>
            <a:r>
              <a:rPr lang="en-US" dirty="0" smtClean="0"/>
              <a:t>– </a:t>
            </a:r>
            <a:r>
              <a:rPr lang="en-US" b="1" dirty="0" smtClean="0">
                <a:effectLst>
                  <a:outerShdw blurRad="38100" dist="38100" dir="2700000" algn="tl">
                    <a:srgbClr val="000000">
                      <a:alpha val="43137"/>
                    </a:srgbClr>
                  </a:outerShdw>
                </a:effectLst>
              </a:rPr>
              <a:t>“If any man be in Christ, he is a  			new creature”</a:t>
            </a:r>
            <a:endParaRPr lang="en-US" dirty="0" smtClean="0"/>
          </a:p>
          <a:p>
            <a:endParaRPr lang="en-US" dirty="0" smtClean="0"/>
          </a:p>
          <a:p>
            <a:r>
              <a:rPr lang="en-US" i="1" dirty="0" smtClean="0"/>
              <a:t>Key Chapter </a:t>
            </a:r>
            <a:r>
              <a:rPr lang="en-US" dirty="0" smtClean="0"/>
              <a:t>– </a:t>
            </a:r>
            <a:r>
              <a:rPr lang="en-US" b="1" dirty="0" smtClean="0">
                <a:effectLst>
                  <a:outerShdw blurRad="38100" dist="38100" dir="2700000" algn="tl">
                    <a:srgbClr val="000000">
                      <a:alpha val="43137"/>
                    </a:srgbClr>
                  </a:outerShdw>
                </a:effectLst>
              </a:rPr>
              <a:t>Chapter 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Owner\Local Settings\Temporary Internet Files\Content.IE5\SAISU949\MPj03960280000[1].jpg"/>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6477000" y="457200"/>
            <a:ext cx="2340864" cy="15544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le 1"/>
          <p:cNvSpPr>
            <a:spLocks noGrp="1"/>
          </p:cNvSpPr>
          <p:nvPr>
            <p:ph type="title"/>
          </p:nvPr>
        </p:nvSpPr>
        <p:spPr>
          <a:xfrm>
            <a:off x="0" y="457200"/>
            <a:ext cx="8229600" cy="914400"/>
          </a:xfrm>
        </p:spPr>
        <p:txBody>
          <a:bodyPr/>
          <a:lstStyle/>
          <a:p>
            <a:r>
              <a:rPr lang="en-US" b="1" dirty="0" smtClean="0">
                <a:effectLst>
                  <a:outerShdw blurRad="38100" dist="38100" dir="2700000" algn="tl">
                    <a:srgbClr val="000000">
                      <a:alpha val="43137"/>
                    </a:srgbClr>
                  </a:outerShdw>
                </a:effectLst>
              </a:rPr>
              <a:t>Keys to 2 Corinthians…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447800"/>
            <a:ext cx="8839200" cy="5126736"/>
          </a:xfrm>
        </p:spPr>
        <p:txBody>
          <a:bodyPr>
            <a:normAutofit fontScale="92500"/>
          </a:bodyPr>
          <a:lstStyle/>
          <a:p>
            <a:r>
              <a:rPr lang="en-US" sz="3200" i="1" dirty="0" smtClean="0"/>
              <a:t>Key Verses </a:t>
            </a:r>
            <a:r>
              <a:rPr lang="en-US" sz="3200" dirty="0" smtClean="0"/>
              <a:t>– </a:t>
            </a:r>
            <a:r>
              <a:rPr lang="en-US" sz="3200" b="1" dirty="0" smtClean="0">
                <a:effectLst>
                  <a:outerShdw blurRad="38100" dist="38100" dir="2700000" algn="tl">
                    <a:srgbClr val="000000">
                      <a:alpha val="43137"/>
                    </a:srgbClr>
                  </a:outerShdw>
                </a:effectLst>
              </a:rPr>
              <a:t>Chapter 1:3-4 &amp; 4:5-6   </a:t>
            </a:r>
          </a:p>
          <a:p>
            <a:r>
              <a:rPr lang="en-US" dirty="0" smtClean="0">
                <a:solidFill>
                  <a:schemeClr val="accent2"/>
                </a:solidFill>
              </a:rPr>
              <a:t>Blessed be the God and Father of our Lord Jesus Christ, the Father of mercies and God of all comfort, who comforts us in all our affliction, so that we may be able to comfort those who are in any affliction, with the comfort with which we ourselves are comforted by God. </a:t>
            </a:r>
          </a:p>
          <a:p>
            <a:r>
              <a:rPr lang="en-US" dirty="0" smtClean="0">
                <a:solidFill>
                  <a:schemeClr val="accent2"/>
                </a:solidFill>
              </a:rPr>
              <a:t>For what we proclaim is not ourselves, but Jesus Christ as Lord, with ourselves as your servants for Jesus' sake. For God, who said, "Let light shine out of darkness," has shone in our hearts to give the light of the knowledge of the glory of God in the face of Jesus Christ.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800" decel="100000"/>
                                        <p:tgtEl>
                                          <p:spTgt spid="3">
                                            <p:txEl>
                                              <p:pRg st="1" end="1"/>
                                            </p:txEl>
                                          </p:spTgt>
                                        </p:tgtEl>
                                      </p:cBhvr>
                                    </p:animEffect>
                                    <p:anim calcmode="lin" valueType="num">
                                      <p:cBhvr>
                                        <p:cTn id="13"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800" decel="100000"/>
                                        <p:tgtEl>
                                          <p:spTgt spid="3">
                                            <p:txEl>
                                              <p:pRg st="2" end="2"/>
                                            </p:txEl>
                                          </p:spTgt>
                                        </p:tgtEl>
                                      </p:cBhvr>
                                    </p:animEffect>
                                    <p:anim calcmode="lin" valueType="num">
                                      <p:cBhvr>
                                        <p:cTn id="23"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838200"/>
          </a:xfrm>
        </p:spPr>
        <p:txBody>
          <a:bodyPr>
            <a:normAutofit/>
          </a:bodyPr>
          <a:lstStyle/>
          <a:p>
            <a:r>
              <a:rPr lang="en-US" b="1" dirty="0" smtClean="0">
                <a:effectLst>
                  <a:outerShdw blurRad="38100" dist="38100" dir="2700000" algn="tl">
                    <a:srgbClr val="000000">
                      <a:alpha val="43137"/>
                    </a:srgbClr>
                  </a:outerShdw>
                </a:effectLst>
              </a:rPr>
              <a:t>Keys to 2 Corinthians…</a:t>
            </a:r>
            <a:endParaRPr lang="en-US"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228600" y="1600200"/>
            <a:ext cx="4041648" cy="533400"/>
          </a:xfrm>
        </p:spPr>
        <p:txBody>
          <a:bodyPr/>
          <a:lstStyle/>
          <a:p>
            <a:r>
              <a:rPr lang="en-US" sz="3200" dirty="0" smtClean="0"/>
              <a:t>THEME…</a:t>
            </a:r>
            <a:endParaRPr lang="en-US" sz="3200" dirty="0"/>
          </a:p>
        </p:txBody>
      </p:sp>
      <p:sp>
        <p:nvSpPr>
          <p:cNvPr id="4" name="Text Placeholder 3"/>
          <p:cNvSpPr>
            <a:spLocks noGrp="1"/>
          </p:cNvSpPr>
          <p:nvPr>
            <p:ph type="body" sz="half" idx="3"/>
          </p:nvPr>
        </p:nvSpPr>
        <p:spPr>
          <a:xfrm>
            <a:off x="4572000" y="1600200"/>
            <a:ext cx="4194175" cy="533400"/>
          </a:xfrm>
        </p:spPr>
        <p:txBody>
          <a:bodyPr/>
          <a:lstStyle/>
          <a:p>
            <a:r>
              <a:rPr lang="en-US" sz="3200" dirty="0" smtClean="0"/>
              <a:t>APPEAL…</a:t>
            </a:r>
            <a:endParaRPr lang="en-US" sz="3200" dirty="0"/>
          </a:p>
        </p:txBody>
      </p:sp>
      <p:sp>
        <p:nvSpPr>
          <p:cNvPr id="5" name="Content Placeholder 4"/>
          <p:cNvSpPr>
            <a:spLocks noGrp="1"/>
          </p:cNvSpPr>
          <p:nvPr>
            <p:ph sz="quarter" idx="2"/>
          </p:nvPr>
        </p:nvSpPr>
        <p:spPr>
          <a:xfrm>
            <a:off x="304800" y="2438400"/>
            <a:ext cx="4041648" cy="4419600"/>
          </a:xfrm>
        </p:spPr>
        <p:txBody>
          <a:bodyPr>
            <a:normAutofit/>
          </a:bodyPr>
          <a:lstStyle/>
          <a:p>
            <a:r>
              <a:rPr lang="en-US" sz="2800" dirty="0" smtClean="0"/>
              <a:t>ALL Christians are ministers of comfort and of the NT. </a:t>
            </a:r>
          </a:p>
        </p:txBody>
      </p:sp>
      <p:sp>
        <p:nvSpPr>
          <p:cNvPr id="6" name="Content Placeholder 5"/>
          <p:cNvSpPr>
            <a:spLocks noGrp="1"/>
          </p:cNvSpPr>
          <p:nvPr>
            <p:ph sz="quarter" idx="4"/>
          </p:nvPr>
        </p:nvSpPr>
        <p:spPr>
          <a:xfrm>
            <a:off x="4572000" y="2438400"/>
            <a:ext cx="4343400" cy="4419600"/>
          </a:xfrm>
        </p:spPr>
        <p:txBody>
          <a:bodyPr>
            <a:noAutofit/>
          </a:bodyPr>
          <a:lstStyle/>
          <a:p>
            <a:r>
              <a:rPr lang="en-US" sz="2800" dirty="0" smtClean="0"/>
              <a:t>Paul defends his apostleship and shows his great faith in God, love for the church and loyalty to Christ</a:t>
            </a:r>
            <a:r>
              <a:rPr lang="en-US" sz="2400" dirty="0" smtClean="0"/>
              <a:t>.</a:t>
            </a:r>
            <a:endParaRPr lang="en-US" sz="2400" dirty="0"/>
          </a:p>
        </p:txBody>
      </p:sp>
      <p:pic>
        <p:nvPicPr>
          <p:cNvPr id="7" name="Picture 6" descr="bible.jpg"/>
          <p:cNvPicPr>
            <a:picLocks noChangeAspect="1"/>
          </p:cNvPicPr>
          <p:nvPr/>
        </p:nvPicPr>
        <p:blipFill>
          <a:blip r:embed="rId3" cstate="print"/>
          <a:stretch>
            <a:fillRect/>
          </a:stretch>
        </p:blipFill>
        <p:spPr>
          <a:xfrm rot="21234714">
            <a:off x="685800" y="4114800"/>
            <a:ext cx="2999225" cy="2179661"/>
          </a:xfrm>
          <a:prstGeom prst="rect">
            <a:avLst/>
          </a:prstGeom>
          <a:ln>
            <a:noFill/>
          </a:ln>
          <a:effectLst>
            <a:softEdge rad="112500"/>
          </a:effectLst>
        </p:spPr>
      </p:pic>
      <p:pic>
        <p:nvPicPr>
          <p:cNvPr id="1026" name="Picture 2" descr="C:\Documents and Settings\Owner\Local Settings\Temporary Internet Files\Content.IE5\ZX5NR3OV\MPj04074850000[1].jpg"/>
          <p:cNvPicPr>
            <a:picLocks noChangeAspect="1" noChangeArrowheads="1"/>
          </p:cNvPicPr>
          <p:nvPr/>
        </p:nvPicPr>
        <p:blipFill>
          <a:blip r:embed="rId4" cstate="print"/>
          <a:srcRect/>
          <a:stretch>
            <a:fillRect/>
          </a:stretch>
        </p:blipFill>
        <p:spPr bwMode="auto">
          <a:xfrm rot="310109">
            <a:off x="5482700" y="4685185"/>
            <a:ext cx="2590800" cy="1726525"/>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out)">
                                      <p:cBhvr>
                                        <p:cTn id="7" dur="500"/>
                                        <p:tgtEl>
                                          <p:spTgt spid="3">
                                            <p:bg/>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out)">
                                      <p:cBhvr>
                                        <p:cTn id="10" dur="500"/>
                                        <p:tgtEl>
                                          <p:spTgt spid="3">
                                            <p:txEl>
                                              <p:pRg st="0" end="0"/>
                                            </p:txEl>
                                          </p:spTgt>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up)">
                                      <p:cBhvr>
                                        <p:cTn id="14" dur="500"/>
                                        <p:tgtEl>
                                          <p:spTgt spid="5">
                                            <p:txEl>
                                              <p:pRg st="0" end="0"/>
                                            </p:txEl>
                                          </p:spTgt>
                                        </p:tgtEl>
                                      </p:cBhvr>
                                    </p:animEffect>
                                  </p:childTnLst>
                                </p:cTn>
                              </p:par>
                              <p:par>
                                <p:cTn id="15" presetID="4" presetClass="entr" presetSubtype="32"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ou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box(out)">
                                      <p:cBhvr>
                                        <p:cTn id="22" dur="500"/>
                                        <p:tgtEl>
                                          <p:spTgt spid="4">
                                            <p:bg/>
                                          </p:spTgt>
                                        </p:tgtEl>
                                      </p:cBhvr>
                                    </p:animEffect>
                                  </p:childTnLst>
                                </p:cTn>
                              </p:par>
                              <p:par>
                                <p:cTn id="23" presetID="4" presetClass="entr" presetSubtype="32"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ox(out)">
                                      <p:cBhvr>
                                        <p:cTn id="25" dur="500"/>
                                        <p:tgtEl>
                                          <p:spTgt spid="4">
                                            <p:txEl>
                                              <p:pRg st="0" end="0"/>
                                            </p:txEl>
                                          </p:spTgt>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up)">
                                      <p:cBhvr>
                                        <p:cTn id="29" dur="500"/>
                                        <p:tgtEl>
                                          <p:spTgt spid="6">
                                            <p:txEl>
                                              <p:pRg st="0" end="0"/>
                                            </p:txEl>
                                          </p:spTgt>
                                        </p:tgtEl>
                                      </p:cBhvr>
                                    </p:animEffect>
                                  </p:childTnLst>
                                </p:cTn>
                              </p:par>
                              <p:par>
                                <p:cTn id="30" presetID="4" presetClass="entr" presetSubtype="32" fill="hold" nodeType="with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box(out)">
                                      <p:cBhvr>
                                        <p:cTn id="3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r>
              <a:rPr lang="en-US" b="1" i="1" dirty="0" smtClean="0">
                <a:effectLst>
                  <a:outerShdw blurRad="38100" dist="38100" dir="2700000" algn="tl">
                    <a:srgbClr val="000000">
                      <a:alpha val="43137"/>
                    </a:srgbClr>
                  </a:outerShdw>
                </a:effectLst>
              </a:rPr>
              <a:t>Purpose</a:t>
            </a:r>
            <a:r>
              <a:rPr lang="en-US" dirty="0" smtClean="0"/>
              <a:t> of 2Corinthians</a:t>
            </a:r>
            <a:endParaRPr lang="en-US" dirty="0"/>
          </a:p>
        </p:txBody>
      </p:sp>
      <p:sp>
        <p:nvSpPr>
          <p:cNvPr id="3" name="Content Placeholder 2"/>
          <p:cNvSpPr>
            <a:spLocks noGrp="1"/>
          </p:cNvSpPr>
          <p:nvPr>
            <p:ph idx="1"/>
          </p:nvPr>
        </p:nvSpPr>
        <p:spPr>
          <a:xfrm>
            <a:off x="228600" y="1600200"/>
            <a:ext cx="8610600" cy="4974336"/>
          </a:xfrm>
        </p:spPr>
        <p:txBody>
          <a:bodyPr>
            <a:normAutofit/>
          </a:bodyPr>
          <a:lstStyle/>
          <a:p>
            <a:r>
              <a:rPr lang="en-US" sz="3200" dirty="0" smtClean="0"/>
              <a:t>“</a:t>
            </a:r>
            <a:r>
              <a:rPr lang="en-US" sz="3200" b="1" i="1" dirty="0" smtClean="0">
                <a:effectLst>
                  <a:outerShdw blurRad="38100" dist="38100" dir="2700000" algn="tl">
                    <a:srgbClr val="000000">
                      <a:alpha val="43137"/>
                    </a:srgbClr>
                  </a:outerShdw>
                </a:effectLst>
              </a:rPr>
              <a:t>Salvation</a:t>
            </a:r>
            <a:r>
              <a:rPr lang="en-US" sz="3200" dirty="0" smtClean="0"/>
              <a:t>” epistle.</a:t>
            </a:r>
          </a:p>
          <a:p>
            <a:pPr lvl="1"/>
            <a:r>
              <a:rPr lang="en-US" sz="2800" dirty="0" smtClean="0"/>
              <a:t>3</a:t>
            </a:r>
            <a:r>
              <a:rPr lang="en-US" sz="2800" baseline="30000" dirty="0" smtClean="0"/>
              <a:t>rd</a:t>
            </a:r>
            <a:r>
              <a:rPr lang="en-US" sz="2800" dirty="0" smtClean="0"/>
              <a:t> in the group that deal w/doctrine of salvation</a:t>
            </a:r>
          </a:p>
          <a:p>
            <a:endParaRPr lang="en-US" dirty="0" smtClean="0"/>
          </a:p>
          <a:p>
            <a:r>
              <a:rPr lang="en-US" sz="3200" dirty="0" smtClean="0"/>
              <a:t>Written in response to Titus’ report of the repentance of Corinth and the changed attitude, Paul opens his heart to this young church.</a:t>
            </a:r>
          </a:p>
          <a:p>
            <a:pPr lvl="1"/>
            <a:r>
              <a:rPr lang="en-US" sz="3000" dirty="0" smtClean="0"/>
              <a:t>This letter reveals more about the life and heart of the apostle Paul than any of his other writings.  </a:t>
            </a:r>
          </a:p>
          <a:p>
            <a:pPr lvl="1"/>
            <a:endParaRPr lang="en-US" sz="2800" b="1" dirty="0" smtClean="0">
              <a:effectLst>
                <a:outerShdw blurRad="38100" dist="38100" dir="2700000" algn="tl">
                  <a:srgbClr val="000000">
                    <a:alpha val="43137"/>
                  </a:srgbClr>
                </a:outerShdw>
              </a:effectLst>
            </a:endParaRPr>
          </a:p>
          <a:p>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Righ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downRigh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b="1" i="1" dirty="0" smtClean="0">
                <a:effectLst>
                  <a:outerShdw blurRad="38100" dist="38100" dir="2700000" algn="tl">
                    <a:srgbClr val="000000">
                      <a:alpha val="43137"/>
                    </a:srgbClr>
                  </a:outerShdw>
                </a:effectLst>
              </a:rPr>
              <a:t>Purpose</a:t>
            </a:r>
            <a:r>
              <a:rPr lang="en-US" dirty="0" smtClean="0"/>
              <a:t> of 2Corinthians</a:t>
            </a:r>
            <a:endParaRPr lang="en-US" dirty="0"/>
          </a:p>
        </p:txBody>
      </p:sp>
      <p:sp>
        <p:nvSpPr>
          <p:cNvPr id="3" name="Content Placeholder 2"/>
          <p:cNvSpPr>
            <a:spLocks noGrp="1"/>
          </p:cNvSpPr>
          <p:nvPr>
            <p:ph idx="1"/>
          </p:nvPr>
        </p:nvSpPr>
        <p:spPr>
          <a:xfrm>
            <a:off x="228600" y="1600200"/>
            <a:ext cx="8686800" cy="4974336"/>
          </a:xfrm>
        </p:spPr>
        <p:txBody>
          <a:bodyPr>
            <a:normAutofit/>
          </a:bodyPr>
          <a:lstStyle/>
          <a:p>
            <a:r>
              <a:rPr lang="en-US" sz="3600" dirty="0" smtClean="0"/>
              <a:t>Written for the purpose of…</a:t>
            </a:r>
          </a:p>
          <a:p>
            <a:pPr marL="925830" lvl="1" indent="-514350">
              <a:buFont typeface="+mj-lt"/>
              <a:buAutoNum type="arabicPeriod"/>
            </a:pPr>
            <a:r>
              <a:rPr lang="en-US" sz="3200" dirty="0" smtClean="0"/>
              <a:t>Praising them for obeying the first letter </a:t>
            </a:r>
            <a:r>
              <a:rPr lang="en-US" sz="2400" dirty="0" smtClean="0"/>
              <a:t>(7:4,15)</a:t>
            </a:r>
          </a:p>
          <a:p>
            <a:pPr marL="925830" lvl="1" indent="-514350">
              <a:buFont typeface="+mj-lt"/>
              <a:buAutoNum type="arabicPeriod"/>
            </a:pPr>
            <a:r>
              <a:rPr lang="en-US" sz="3200" dirty="0" smtClean="0"/>
              <a:t>To urge them to express their love and encouragement to the repentant brother </a:t>
            </a:r>
            <a:r>
              <a:rPr lang="en-US" sz="2400" dirty="0" smtClean="0"/>
              <a:t>(2:6-9)</a:t>
            </a:r>
          </a:p>
          <a:p>
            <a:pPr marL="925830" lvl="1" indent="-514350">
              <a:buFont typeface="+mj-lt"/>
              <a:buAutoNum type="arabicPeriod"/>
            </a:pPr>
            <a:r>
              <a:rPr lang="en-US" sz="3200" dirty="0" smtClean="0"/>
              <a:t>To warn them of false teachers </a:t>
            </a:r>
            <a:r>
              <a:rPr lang="en-US" sz="2400" dirty="0" smtClean="0"/>
              <a:t>(11:3-4,13)</a:t>
            </a:r>
          </a:p>
          <a:p>
            <a:pPr marL="925830" lvl="1" indent="-514350">
              <a:buFont typeface="+mj-lt"/>
              <a:buAutoNum type="arabicPeriod"/>
            </a:pPr>
            <a:r>
              <a:rPr lang="en-US" sz="3200" dirty="0" smtClean="0"/>
              <a:t>To defend his apostleship </a:t>
            </a:r>
            <a:r>
              <a:rPr lang="en-US" sz="2400" dirty="0" smtClean="0"/>
              <a:t>(</a:t>
            </a:r>
            <a:r>
              <a:rPr lang="en-US" sz="2400" dirty="0" err="1" smtClean="0"/>
              <a:t>chpts</a:t>
            </a:r>
            <a:r>
              <a:rPr lang="en-US" sz="2400" dirty="0" smtClean="0"/>
              <a:t> 11 &amp; 12)</a:t>
            </a:r>
          </a:p>
          <a:p>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b="1" dirty="0" smtClean="0">
                <a:effectLst>
                  <a:outerShdw blurRad="38100" dist="38100" dir="2700000" algn="tl">
                    <a:srgbClr val="000000">
                      <a:alpha val="43137"/>
                    </a:srgbClr>
                  </a:outerShdw>
                </a:effectLst>
              </a:rPr>
              <a:t>Keys to 1</a:t>
            </a:r>
            <a:r>
              <a:rPr lang="en-US" b="1" baseline="30000" dirty="0" smtClean="0">
                <a:effectLst>
                  <a:outerShdw blurRad="38100" dist="38100" dir="2700000" algn="tl">
                    <a:srgbClr val="000000">
                      <a:alpha val="43137"/>
                    </a:srgbClr>
                  </a:outerShdw>
                </a:effectLst>
              </a:rPr>
              <a:t>st</a:t>
            </a:r>
            <a:r>
              <a:rPr lang="en-US" b="1" dirty="0" smtClean="0">
                <a:effectLst>
                  <a:outerShdw blurRad="38100" dist="38100" dir="2700000" algn="tl">
                    <a:srgbClr val="000000">
                      <a:alpha val="43137"/>
                    </a:srgbClr>
                  </a:outerShdw>
                </a:effectLst>
              </a:rPr>
              <a:t> Corinthians…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752600"/>
            <a:ext cx="8839200" cy="4821936"/>
          </a:xfrm>
        </p:spPr>
        <p:txBody>
          <a:bodyPr/>
          <a:lstStyle/>
          <a:p>
            <a:r>
              <a:rPr lang="en-US" i="1" dirty="0" smtClean="0"/>
              <a:t>Key Words </a:t>
            </a:r>
            <a:r>
              <a:rPr lang="en-US" dirty="0" smtClean="0"/>
              <a:t>– “</a:t>
            </a:r>
            <a:r>
              <a:rPr lang="en-US" b="1" dirty="0" smtClean="0">
                <a:effectLst>
                  <a:outerShdw blurRad="38100" dist="38100" dir="2700000" algn="tl">
                    <a:srgbClr val="000000">
                      <a:alpha val="43137"/>
                    </a:srgbClr>
                  </a:outerShdw>
                </a:effectLst>
              </a:rPr>
              <a:t>Our Lord</a:t>
            </a:r>
            <a:r>
              <a:rPr lang="en-US" dirty="0" smtClean="0"/>
              <a:t>” </a:t>
            </a:r>
          </a:p>
          <a:p>
            <a:pPr lvl="1"/>
            <a:r>
              <a:rPr lang="en-US" dirty="0" smtClean="0"/>
              <a:t>occurs six times in first ten verses</a:t>
            </a:r>
          </a:p>
          <a:p>
            <a:pPr lvl="1"/>
            <a:r>
              <a:rPr lang="en-US" dirty="0" smtClean="0"/>
              <a:t>The name “Lord” occurs in many other passages</a:t>
            </a:r>
          </a:p>
          <a:p>
            <a:endParaRPr lang="en-US" dirty="0" smtClean="0"/>
          </a:p>
          <a:p>
            <a:r>
              <a:rPr lang="en-US" i="1" dirty="0" smtClean="0"/>
              <a:t>Key Phrase </a:t>
            </a:r>
            <a:r>
              <a:rPr lang="en-US" dirty="0" smtClean="0"/>
              <a:t>– “</a:t>
            </a:r>
            <a:r>
              <a:rPr lang="en-US" b="1" dirty="0" smtClean="0">
                <a:effectLst>
                  <a:outerShdw blurRad="38100" dist="38100" dir="2700000" algn="tl">
                    <a:srgbClr val="000000">
                      <a:alpha val="43137"/>
                    </a:srgbClr>
                  </a:outerShdw>
                </a:effectLst>
              </a:rPr>
              <a:t>Jesus Christ, and Him crucified</a:t>
            </a:r>
            <a:r>
              <a:rPr lang="en-US" dirty="0" smtClean="0"/>
              <a:t>”</a:t>
            </a:r>
          </a:p>
          <a:p>
            <a:endParaRPr lang="en-US" dirty="0" smtClean="0"/>
          </a:p>
          <a:p>
            <a:r>
              <a:rPr lang="en-US" i="1" dirty="0" smtClean="0"/>
              <a:t>Key Chapters </a:t>
            </a:r>
            <a:r>
              <a:rPr lang="en-US" dirty="0" smtClean="0"/>
              <a:t>– </a:t>
            </a:r>
            <a:r>
              <a:rPr lang="en-US" b="1" dirty="0" smtClean="0">
                <a:effectLst>
                  <a:outerShdw blurRad="38100" dist="38100" dir="2700000" algn="tl">
                    <a:srgbClr val="000000">
                      <a:alpha val="43137"/>
                    </a:srgbClr>
                  </a:outerShdw>
                </a:effectLst>
              </a:rPr>
              <a:t>Chapter 13 &amp; 15</a:t>
            </a:r>
          </a:p>
          <a:p>
            <a:pPr lvl="1"/>
            <a:r>
              <a:rPr lang="en-US" b="1" dirty="0" smtClean="0">
                <a:effectLst>
                  <a:outerShdw blurRad="38100" dist="38100" dir="2700000" algn="tl">
                    <a:srgbClr val="000000">
                      <a:alpha val="43137"/>
                    </a:srgbClr>
                  </a:outerShdw>
                </a:effectLst>
              </a:rPr>
              <a:t>13- Love</a:t>
            </a:r>
            <a:r>
              <a:rPr lang="en-US" dirty="0" smtClean="0">
                <a:effectLst>
                  <a:outerShdw blurRad="38100" dist="38100" dir="2700000" algn="tl">
                    <a:srgbClr val="000000">
                      <a:alpha val="43137"/>
                    </a:srgbClr>
                  </a:outerShdw>
                </a:effectLst>
              </a:rPr>
              <a:t> </a:t>
            </a:r>
            <a:r>
              <a:rPr lang="en-US" dirty="0" smtClean="0"/>
              <a:t>the more excellent way</a:t>
            </a:r>
          </a:p>
          <a:p>
            <a:pPr lvl="1"/>
            <a:r>
              <a:rPr lang="en-US" b="1" dirty="0" smtClean="0">
                <a:effectLst>
                  <a:outerShdw blurRad="38100" dist="38100" dir="2700000" algn="tl">
                    <a:srgbClr val="000000">
                      <a:alpha val="43137"/>
                    </a:srgbClr>
                  </a:outerShdw>
                </a:effectLst>
              </a:rPr>
              <a:t>15</a:t>
            </a:r>
            <a:r>
              <a:rPr lang="en-US"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Resurrection</a:t>
            </a:r>
            <a:r>
              <a:rPr lang="en-US" dirty="0" smtClean="0">
                <a:effectLst>
                  <a:outerShdw blurRad="38100" dist="38100" dir="2700000" algn="tl">
                    <a:srgbClr val="000000">
                      <a:alpha val="43137"/>
                    </a:srgbClr>
                  </a:outerShdw>
                </a:effectLst>
              </a:rPr>
              <a:t>, </a:t>
            </a:r>
            <a:r>
              <a:rPr lang="en-US" dirty="0" smtClean="0"/>
              <a:t>Christ’s victory over death</a:t>
            </a:r>
            <a:endParaRPr lang="en-US" dirty="0"/>
          </a:p>
        </p:txBody>
      </p:sp>
      <p:pic>
        <p:nvPicPr>
          <p:cNvPr id="2050" name="Picture 2" descr="C:\Documents and Settings\Owner\Local Settings\Temporary Internet Files\Content.IE5\SAISU949\MPj03960280000[1].jpg"/>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6477000" y="838200"/>
            <a:ext cx="2340864" cy="15544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left)">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left)">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ipe(left)">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r>
              <a:rPr lang="en-US" b="1" dirty="0" smtClean="0">
                <a:effectLst>
                  <a:outerShdw blurRad="38100" dist="38100" dir="2700000" algn="tl">
                    <a:srgbClr val="000000">
                      <a:alpha val="43137"/>
                    </a:srgbClr>
                  </a:outerShdw>
                </a:effectLst>
              </a:rPr>
              <a:t>Naturally divided in 3 Parts…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371600"/>
            <a:ext cx="8534400" cy="5202936"/>
          </a:xfrm>
        </p:spPr>
        <p:txBody>
          <a:bodyPr/>
          <a:lstStyle/>
          <a:p>
            <a:pPr marL="624078" indent="-514350">
              <a:buFont typeface="+mj-lt"/>
              <a:buAutoNum type="arabicPeriod"/>
            </a:pPr>
            <a:r>
              <a:rPr lang="en-US" sz="3200" dirty="0" smtClean="0"/>
              <a:t>Chapters </a:t>
            </a:r>
            <a:r>
              <a:rPr lang="en-US" sz="3200" b="1" dirty="0" smtClean="0"/>
              <a:t>1-7</a:t>
            </a:r>
          </a:p>
          <a:p>
            <a:pPr marL="916686" lvl="1" indent="-514350">
              <a:buFont typeface="Wingdings" pitchFamily="2" charset="2"/>
              <a:buChar char="Ø"/>
            </a:pPr>
            <a:r>
              <a:rPr lang="en-US" dirty="0" smtClean="0"/>
              <a:t>Paul expresses his feelings over the condition of matters in Corinth, his anxiety and relief of Titus’ news</a:t>
            </a:r>
          </a:p>
          <a:p>
            <a:pPr marL="624078" indent="-514350">
              <a:buFont typeface="+mj-lt"/>
              <a:buAutoNum type="arabicPeriod"/>
            </a:pPr>
            <a:r>
              <a:rPr lang="en-US" sz="3200" dirty="0" smtClean="0"/>
              <a:t>Chapters </a:t>
            </a:r>
            <a:r>
              <a:rPr lang="en-US" sz="3200" b="1" dirty="0" smtClean="0"/>
              <a:t>8-9</a:t>
            </a:r>
          </a:p>
          <a:p>
            <a:pPr marL="916686" lvl="1" indent="-514350">
              <a:buFont typeface="Wingdings" pitchFamily="2" charset="2"/>
              <a:buChar char="Ø"/>
            </a:pPr>
            <a:r>
              <a:rPr lang="en-US" dirty="0" smtClean="0"/>
              <a:t>He takes up a great collection from the Gentile churches for the poor at Jerusalem</a:t>
            </a:r>
          </a:p>
          <a:p>
            <a:pPr marL="624078" indent="-514350">
              <a:buFont typeface="+mj-lt"/>
              <a:buAutoNum type="arabicPeriod"/>
            </a:pPr>
            <a:r>
              <a:rPr lang="en-US" sz="3200" dirty="0" smtClean="0"/>
              <a:t>Chapters </a:t>
            </a:r>
            <a:r>
              <a:rPr lang="en-US" sz="3200" b="1" dirty="0" smtClean="0"/>
              <a:t>10-13</a:t>
            </a:r>
          </a:p>
          <a:p>
            <a:pPr marL="916686" lvl="1" indent="-514350">
              <a:buFont typeface="Wingdings" pitchFamily="2" charset="2"/>
              <a:buChar char="Ø"/>
            </a:pPr>
            <a:r>
              <a:rPr lang="en-US" dirty="0" smtClean="0"/>
              <a:t>He repels the insinuations of the </a:t>
            </a:r>
            <a:r>
              <a:rPr lang="en-US" dirty="0" err="1" smtClean="0"/>
              <a:t>Judaizing</a:t>
            </a:r>
            <a:r>
              <a:rPr lang="en-US" dirty="0" smtClean="0"/>
              <a:t> teachers who were seeking to destroy his influence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609600"/>
          </a:xfrm>
        </p:spPr>
        <p:txBody>
          <a:bodyPr>
            <a:normAutofit fontScale="90000"/>
          </a:bodyPr>
          <a:lstStyle/>
          <a:p>
            <a:r>
              <a:rPr lang="en-US" b="1" i="1" dirty="0" smtClean="0"/>
              <a:t>Outline</a:t>
            </a:r>
            <a:r>
              <a:rPr lang="en-US" dirty="0" smtClean="0"/>
              <a:t> of 2 Corinthians</a:t>
            </a:r>
            <a:endParaRPr lang="en-US" dirty="0"/>
          </a:p>
        </p:txBody>
      </p:sp>
      <p:sp>
        <p:nvSpPr>
          <p:cNvPr id="3" name="Content Placeholder 2"/>
          <p:cNvSpPr>
            <a:spLocks noGrp="1"/>
          </p:cNvSpPr>
          <p:nvPr>
            <p:ph idx="1"/>
          </p:nvPr>
        </p:nvSpPr>
        <p:spPr>
          <a:xfrm>
            <a:off x="228600" y="1066800"/>
            <a:ext cx="8915400" cy="5791200"/>
          </a:xfrm>
        </p:spPr>
        <p:txBody>
          <a:bodyPr>
            <a:normAutofit/>
          </a:bodyPr>
          <a:lstStyle/>
          <a:p>
            <a:pPr marL="681228" indent="-571500">
              <a:lnSpc>
                <a:spcPct val="150000"/>
              </a:lnSpc>
              <a:buFont typeface="+mj-lt"/>
              <a:buAutoNum type="romanUcPeriod"/>
            </a:pPr>
            <a:r>
              <a:rPr lang="en-US" dirty="0" smtClean="0"/>
              <a:t>Paul’s Greeting  (</a:t>
            </a:r>
            <a:r>
              <a:rPr lang="en-US" i="1" dirty="0" smtClean="0"/>
              <a:t>1:1-2</a:t>
            </a:r>
            <a:r>
              <a:rPr lang="en-US" dirty="0" smtClean="0"/>
              <a:t>)</a:t>
            </a:r>
          </a:p>
          <a:p>
            <a:pPr marL="681228" indent="-571500">
              <a:lnSpc>
                <a:spcPct val="150000"/>
              </a:lnSpc>
              <a:buFont typeface="+mj-lt"/>
              <a:buAutoNum type="romanUcPeriod"/>
            </a:pPr>
            <a:r>
              <a:rPr lang="en-US" dirty="0" smtClean="0"/>
              <a:t>Paul’s Explanation of Circumstances  (</a:t>
            </a:r>
            <a:r>
              <a:rPr lang="en-US" i="1" dirty="0" smtClean="0"/>
              <a:t>1:3-2:13</a:t>
            </a:r>
            <a:r>
              <a:rPr lang="en-US" dirty="0" smtClean="0"/>
              <a:t>)</a:t>
            </a:r>
          </a:p>
          <a:p>
            <a:pPr marL="681228" indent="-571500">
              <a:lnSpc>
                <a:spcPct val="150000"/>
              </a:lnSpc>
              <a:buFont typeface="+mj-lt"/>
              <a:buAutoNum type="romanUcPeriod"/>
            </a:pPr>
            <a:r>
              <a:rPr lang="en-US" dirty="0" smtClean="0"/>
              <a:t>Paul Explains His Ministry  (</a:t>
            </a:r>
            <a:r>
              <a:rPr lang="en-US" i="1" dirty="0" smtClean="0"/>
              <a:t>2:14-6:10</a:t>
            </a:r>
            <a:r>
              <a:rPr lang="en-US" dirty="0" smtClean="0"/>
              <a:t>)</a:t>
            </a:r>
          </a:p>
          <a:p>
            <a:pPr marL="681228" indent="-571500">
              <a:lnSpc>
                <a:spcPct val="150000"/>
              </a:lnSpc>
              <a:buFont typeface="+mj-lt"/>
              <a:buAutoNum type="romanUcPeriod"/>
            </a:pPr>
            <a:r>
              <a:rPr lang="en-US" dirty="0" smtClean="0"/>
              <a:t>Paul Pleads for Acceptance  (</a:t>
            </a:r>
            <a:r>
              <a:rPr lang="en-US" i="1" dirty="0" smtClean="0"/>
              <a:t>6:11-7:4</a:t>
            </a:r>
            <a:r>
              <a:rPr lang="en-US" dirty="0" smtClean="0"/>
              <a:t>)</a:t>
            </a:r>
          </a:p>
          <a:p>
            <a:pPr marL="681228" indent="-571500">
              <a:lnSpc>
                <a:spcPct val="150000"/>
              </a:lnSpc>
              <a:buFont typeface="+mj-lt"/>
              <a:buAutoNum type="romanUcPeriod"/>
            </a:pPr>
            <a:r>
              <a:rPr lang="en-US" dirty="0" smtClean="0"/>
              <a:t>Paul’s Comfort and Joy in Titus  (</a:t>
            </a:r>
            <a:r>
              <a:rPr lang="en-US" i="1" dirty="0" smtClean="0"/>
              <a:t>7:5-16</a:t>
            </a:r>
            <a:r>
              <a:rPr lang="en-US" dirty="0" smtClean="0"/>
              <a:t>)</a:t>
            </a:r>
          </a:p>
          <a:p>
            <a:pPr marL="681228" indent="-571500">
              <a:lnSpc>
                <a:spcPct val="150000"/>
              </a:lnSpc>
              <a:buFont typeface="+mj-lt"/>
              <a:buAutoNum type="romanUcPeriod"/>
            </a:pPr>
            <a:r>
              <a:rPr lang="en-US" dirty="0" smtClean="0"/>
              <a:t>Paul’s Plea for the Poor  (</a:t>
            </a:r>
            <a:r>
              <a:rPr lang="en-US" i="1" dirty="0" smtClean="0"/>
              <a:t>8:1-9:15</a:t>
            </a:r>
            <a:r>
              <a:rPr lang="en-US" dirty="0" smtClean="0"/>
              <a:t>)</a:t>
            </a:r>
          </a:p>
          <a:p>
            <a:pPr marL="681228" indent="-571500">
              <a:lnSpc>
                <a:spcPct val="150000"/>
              </a:lnSpc>
              <a:buFont typeface="+mj-lt"/>
              <a:buAutoNum type="romanUcPeriod"/>
            </a:pPr>
            <a:r>
              <a:rPr lang="en-US" dirty="0" smtClean="0"/>
              <a:t>Paul’s Defense of Himself  (</a:t>
            </a:r>
            <a:r>
              <a:rPr lang="en-US" i="1" dirty="0" smtClean="0"/>
              <a:t>1:1-12:18</a:t>
            </a:r>
            <a:r>
              <a:rPr lang="en-US" dirty="0" smtClean="0"/>
              <a:t>)</a:t>
            </a:r>
          </a:p>
          <a:p>
            <a:pPr marL="681228" indent="-571500">
              <a:lnSpc>
                <a:spcPct val="150000"/>
              </a:lnSpc>
              <a:buFont typeface="+mj-lt"/>
              <a:buAutoNum type="romanUcPeriod"/>
            </a:pPr>
            <a:r>
              <a:rPr lang="en-US" dirty="0" smtClean="0"/>
              <a:t>Paul’s Plans for a Third Visit  (</a:t>
            </a:r>
            <a:r>
              <a:rPr lang="en-US" i="1" dirty="0" smtClean="0"/>
              <a:t>12:19-13:14</a:t>
            </a:r>
            <a:r>
              <a:rPr lang="en-US" dirty="0" smtClean="0"/>
              <a:t>)</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b="1" dirty="0" smtClean="0">
                <a:effectLst>
                  <a:outerShdw blurRad="38100" dist="38100" dir="2700000" algn="tl">
                    <a:srgbClr val="000000">
                      <a:alpha val="43137"/>
                    </a:srgbClr>
                  </a:outerShdw>
                </a:effectLst>
              </a:rPr>
              <a:t>3 Great Lessons…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974336"/>
          </a:xfrm>
        </p:spPr>
        <p:txBody>
          <a:bodyPr>
            <a:normAutofit/>
          </a:bodyPr>
          <a:lstStyle/>
          <a:p>
            <a:pPr marL="624078" indent="-514350">
              <a:buFont typeface="+mj-lt"/>
              <a:buAutoNum type="arabicPeriod"/>
            </a:pPr>
            <a:r>
              <a:rPr lang="en-US" sz="3600" dirty="0" smtClean="0"/>
              <a:t>Paul’s great </a:t>
            </a:r>
            <a:r>
              <a:rPr lang="en-US" sz="3600" b="1" i="1" dirty="0" smtClean="0"/>
              <a:t>faith</a:t>
            </a:r>
            <a:r>
              <a:rPr lang="en-US" sz="3600" dirty="0" smtClean="0"/>
              <a:t> in God</a:t>
            </a:r>
          </a:p>
          <a:p>
            <a:pPr marL="624078" indent="-514350">
              <a:buFont typeface="+mj-lt"/>
              <a:buAutoNum type="arabicPeriod"/>
            </a:pPr>
            <a:endParaRPr lang="en-US" sz="3600" dirty="0" smtClean="0"/>
          </a:p>
          <a:p>
            <a:pPr marL="624078" indent="-514350">
              <a:buFont typeface="+mj-lt"/>
              <a:buAutoNum type="arabicPeriod"/>
            </a:pPr>
            <a:r>
              <a:rPr lang="en-US" sz="3600" dirty="0" smtClean="0"/>
              <a:t>Paul’s constant </a:t>
            </a:r>
            <a:r>
              <a:rPr lang="en-US" sz="3600" b="1" i="1" dirty="0" smtClean="0"/>
              <a:t>love</a:t>
            </a:r>
            <a:r>
              <a:rPr lang="en-US" sz="3600" dirty="0" smtClean="0"/>
              <a:t> for the church and for the soul’s of men</a:t>
            </a:r>
          </a:p>
          <a:p>
            <a:pPr marL="624078" indent="-514350">
              <a:buFont typeface="+mj-lt"/>
              <a:buAutoNum type="arabicPeriod"/>
            </a:pPr>
            <a:endParaRPr lang="en-US" sz="3600" dirty="0" smtClean="0"/>
          </a:p>
          <a:p>
            <a:pPr marL="624078" indent="-514350">
              <a:buFont typeface="+mj-lt"/>
              <a:buAutoNum type="arabicPeriod"/>
            </a:pPr>
            <a:r>
              <a:rPr lang="en-US" sz="3600" dirty="0" smtClean="0"/>
              <a:t>Paul’s unwavering </a:t>
            </a:r>
            <a:r>
              <a:rPr lang="en-US" sz="3600" b="1" i="1" dirty="0" smtClean="0"/>
              <a:t>loyalty</a:t>
            </a:r>
            <a:r>
              <a:rPr lang="en-US" sz="3600" dirty="0" smtClean="0"/>
              <a:t> to Christ</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To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Top)">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b="1" dirty="0" smtClean="0">
                <a:effectLst>
                  <a:outerShdw blurRad="38100" dist="38100" dir="2700000" algn="tl">
                    <a:srgbClr val="000000">
                      <a:alpha val="43137"/>
                    </a:srgbClr>
                  </a:outerShdw>
                </a:effectLst>
              </a:rPr>
              <a:t>Keys to 1</a:t>
            </a:r>
            <a:r>
              <a:rPr lang="en-US" b="1" baseline="30000" dirty="0" smtClean="0">
                <a:effectLst>
                  <a:outerShdw blurRad="38100" dist="38100" dir="2700000" algn="tl">
                    <a:srgbClr val="000000">
                      <a:alpha val="43137"/>
                    </a:srgbClr>
                  </a:outerShdw>
                </a:effectLst>
              </a:rPr>
              <a:t>st</a:t>
            </a:r>
            <a:r>
              <a:rPr lang="en-US" b="1" dirty="0" smtClean="0">
                <a:effectLst>
                  <a:outerShdw blurRad="38100" dist="38100" dir="2700000" algn="tl">
                    <a:srgbClr val="000000">
                      <a:alpha val="43137"/>
                    </a:srgbClr>
                  </a:outerShdw>
                </a:effectLst>
              </a:rPr>
              <a:t> Corinthians…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752600"/>
            <a:ext cx="8839200" cy="4821936"/>
          </a:xfrm>
        </p:spPr>
        <p:txBody>
          <a:bodyPr/>
          <a:lstStyle/>
          <a:p>
            <a:r>
              <a:rPr lang="en-US" i="1" dirty="0" smtClean="0"/>
              <a:t>Key Verses </a:t>
            </a:r>
            <a:r>
              <a:rPr lang="en-US" dirty="0" smtClean="0"/>
              <a:t>– </a:t>
            </a:r>
            <a:r>
              <a:rPr lang="en-US" b="1" dirty="0" smtClean="0">
                <a:effectLst>
                  <a:outerShdw blurRad="38100" dist="38100" dir="2700000" algn="tl">
                    <a:srgbClr val="000000">
                      <a:alpha val="43137"/>
                    </a:srgbClr>
                  </a:outerShdw>
                </a:effectLst>
              </a:rPr>
              <a:t>Chapter 1:2, 10;  </a:t>
            </a:r>
          </a:p>
          <a:p>
            <a:pPr lvl="1"/>
            <a:r>
              <a:rPr lang="en-US" dirty="0" smtClean="0"/>
              <a:t> To the church of God that is in Corinth, to those sanctified in Christ Jesus, called to be saints together with all those who in every place call upon the name of our Lord Jesus Christ, both their Lord and ours: </a:t>
            </a:r>
          </a:p>
          <a:p>
            <a:pPr lvl="1"/>
            <a:r>
              <a:rPr lang="en-US" dirty="0" smtClean="0"/>
              <a:t>I appeal to you, brothers, by the name of our Lord Jesus Christ, that all of you agree and that there be no divisions among you, but that you be united in the same mind and the same judgment. </a:t>
            </a:r>
          </a:p>
          <a:p>
            <a:pPr lvl="1"/>
            <a:endParaRPr lang="en-US" dirty="0" smtClean="0"/>
          </a:p>
        </p:txBody>
      </p:sp>
      <p:pic>
        <p:nvPicPr>
          <p:cNvPr id="2050" name="Picture 2" descr="C:\Documents and Settings\Owner\Local Settings\Temporary Internet Files\Content.IE5\SAISU949\MPj03960280000[1].jpg"/>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6477000" y="838200"/>
            <a:ext cx="2340864" cy="15544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800" decel="100000"/>
                                        <p:tgtEl>
                                          <p:spTgt spid="3">
                                            <p:txEl>
                                              <p:pRg st="1" end="1"/>
                                            </p:txEl>
                                          </p:spTgt>
                                        </p:tgtEl>
                                      </p:cBhvr>
                                    </p:animEffect>
                                    <p:anim calcmode="lin" valueType="num">
                                      <p:cBhvr>
                                        <p:cTn id="13"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800" decel="100000"/>
                                        <p:tgtEl>
                                          <p:spTgt spid="3">
                                            <p:txEl>
                                              <p:pRg st="2" end="2"/>
                                            </p:txEl>
                                          </p:spTgt>
                                        </p:tgtEl>
                                      </p:cBhvr>
                                    </p:animEffect>
                                    <p:anim calcmode="lin" valueType="num">
                                      <p:cBhvr>
                                        <p:cTn id="21"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838200"/>
          </a:xfrm>
        </p:spPr>
        <p:txBody>
          <a:bodyPr>
            <a:normAutofit/>
          </a:bodyPr>
          <a:lstStyle/>
          <a:p>
            <a:r>
              <a:rPr lang="en-US" b="1" dirty="0" smtClean="0">
                <a:effectLst>
                  <a:outerShdw blurRad="38100" dist="38100" dir="2700000" algn="tl">
                    <a:srgbClr val="000000">
                      <a:alpha val="43137"/>
                    </a:srgbClr>
                  </a:outerShdw>
                </a:effectLst>
              </a:rPr>
              <a:t>Keys to 1</a:t>
            </a:r>
            <a:r>
              <a:rPr lang="en-US" b="1" baseline="30000" dirty="0" smtClean="0">
                <a:effectLst>
                  <a:outerShdw blurRad="38100" dist="38100" dir="2700000" algn="tl">
                    <a:srgbClr val="000000">
                      <a:alpha val="43137"/>
                    </a:srgbClr>
                  </a:outerShdw>
                </a:effectLst>
              </a:rPr>
              <a:t>st</a:t>
            </a:r>
            <a:r>
              <a:rPr lang="en-US" b="1" dirty="0" smtClean="0">
                <a:effectLst>
                  <a:outerShdw blurRad="38100" dist="38100" dir="2700000" algn="tl">
                    <a:srgbClr val="000000">
                      <a:alpha val="43137"/>
                    </a:srgbClr>
                  </a:outerShdw>
                </a:effectLst>
              </a:rPr>
              <a:t> Corinthians…</a:t>
            </a:r>
            <a:endParaRPr lang="en-US"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228600" y="1447800"/>
            <a:ext cx="4041648" cy="533400"/>
          </a:xfrm>
        </p:spPr>
        <p:txBody>
          <a:bodyPr/>
          <a:lstStyle/>
          <a:p>
            <a:r>
              <a:rPr lang="en-US" sz="3200" dirty="0" smtClean="0"/>
              <a:t>THEME…</a:t>
            </a:r>
            <a:endParaRPr lang="en-US" sz="3200" dirty="0"/>
          </a:p>
        </p:txBody>
      </p:sp>
      <p:sp>
        <p:nvSpPr>
          <p:cNvPr id="4" name="Text Placeholder 3"/>
          <p:cNvSpPr>
            <a:spLocks noGrp="1"/>
          </p:cNvSpPr>
          <p:nvPr>
            <p:ph type="body" sz="half" idx="3"/>
          </p:nvPr>
        </p:nvSpPr>
        <p:spPr>
          <a:xfrm>
            <a:off x="4572000" y="1447800"/>
            <a:ext cx="4194175" cy="533400"/>
          </a:xfrm>
        </p:spPr>
        <p:txBody>
          <a:bodyPr/>
          <a:lstStyle/>
          <a:p>
            <a:r>
              <a:rPr lang="en-US" sz="3200" dirty="0" smtClean="0"/>
              <a:t>APPLICATION…</a:t>
            </a:r>
            <a:endParaRPr lang="en-US" sz="3200" dirty="0"/>
          </a:p>
        </p:txBody>
      </p:sp>
      <p:sp>
        <p:nvSpPr>
          <p:cNvPr id="5" name="Content Placeholder 4"/>
          <p:cNvSpPr>
            <a:spLocks noGrp="1"/>
          </p:cNvSpPr>
          <p:nvPr>
            <p:ph sz="quarter" idx="2"/>
          </p:nvPr>
        </p:nvSpPr>
        <p:spPr>
          <a:xfrm>
            <a:off x="304800" y="2057400"/>
            <a:ext cx="4041648" cy="4800600"/>
          </a:xfrm>
        </p:spPr>
        <p:txBody>
          <a:bodyPr>
            <a:normAutofit/>
          </a:bodyPr>
          <a:lstStyle/>
          <a:p>
            <a:r>
              <a:rPr lang="en-US" sz="2800" b="1" dirty="0" smtClean="0"/>
              <a:t>The Lordship of Jesus</a:t>
            </a:r>
            <a:r>
              <a:rPr lang="en-US" sz="2800" dirty="0" smtClean="0"/>
              <a:t>. </a:t>
            </a:r>
          </a:p>
          <a:p>
            <a:pPr lvl="1"/>
            <a:r>
              <a:rPr lang="en-US" sz="2800" dirty="0" smtClean="0"/>
              <a:t>All personal sins and problems in the church are a result of our failure to honor the Christ as Lord of our lives in ALL things.</a:t>
            </a:r>
            <a:endParaRPr lang="en-US" sz="2800" dirty="0"/>
          </a:p>
        </p:txBody>
      </p:sp>
      <p:sp>
        <p:nvSpPr>
          <p:cNvPr id="6" name="Content Placeholder 5"/>
          <p:cNvSpPr>
            <a:spLocks noGrp="1"/>
          </p:cNvSpPr>
          <p:nvPr>
            <p:ph sz="quarter" idx="4"/>
          </p:nvPr>
        </p:nvSpPr>
        <p:spPr>
          <a:xfrm>
            <a:off x="4495800" y="2057400"/>
            <a:ext cx="4419600" cy="4800600"/>
          </a:xfrm>
        </p:spPr>
        <p:txBody>
          <a:bodyPr>
            <a:noAutofit/>
          </a:bodyPr>
          <a:lstStyle/>
          <a:p>
            <a:r>
              <a:rPr lang="en-US" sz="2800" b="1" dirty="0" smtClean="0"/>
              <a:t>Respect Christ as Lord</a:t>
            </a:r>
            <a:r>
              <a:rPr lang="en-US" sz="2800" dirty="0" smtClean="0"/>
              <a:t>… </a:t>
            </a:r>
          </a:p>
          <a:p>
            <a:pPr lvl="1"/>
            <a:r>
              <a:rPr lang="en-US" sz="2400" dirty="0" smtClean="0"/>
              <a:t>in the church, in Christian unity, in manner of life, in marriage, in worship, in use of spiritual gifts, in brotherly love, in hope of the resurrection, in faithfulness, in steadfastness, and do all things to the glory of God</a:t>
            </a: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out)">
                                      <p:cBhvr>
                                        <p:cTn id="7" dur="500"/>
                                        <p:tgtEl>
                                          <p:spTgt spid="3">
                                            <p:bg/>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ou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up)">
                                      <p:cBhvr>
                                        <p:cTn id="15" dur="500"/>
                                        <p:tgtEl>
                                          <p:spTgt spid="5">
                                            <p:txEl>
                                              <p:pRg st="0" end="0"/>
                                            </p:txEl>
                                          </p:spTgt>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up)">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4">
                                            <p:bg/>
                                          </p:spTgt>
                                        </p:tgtEl>
                                        <p:attrNameLst>
                                          <p:attrName>style.visibility</p:attrName>
                                        </p:attrNameLst>
                                      </p:cBhvr>
                                      <p:to>
                                        <p:strVal val="visible"/>
                                      </p:to>
                                    </p:set>
                                    <p:animEffect transition="in" filter="box(out)">
                                      <p:cBhvr>
                                        <p:cTn id="24" dur="500"/>
                                        <p:tgtEl>
                                          <p:spTgt spid="4">
                                            <p:bg/>
                                          </p:spTgt>
                                        </p:tgtEl>
                                      </p:cBhvr>
                                    </p:animEffect>
                                  </p:childTnLst>
                                </p:cTn>
                              </p:par>
                              <p:par>
                                <p:cTn id="25" presetID="4" presetClass="entr" presetSubtype="32"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box(out)">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up)">
                                      <p:cBhvr>
                                        <p:cTn id="32" dur="500"/>
                                        <p:tgtEl>
                                          <p:spTgt spid="6">
                                            <p:txEl>
                                              <p:pRg st="0" end="0"/>
                                            </p:txEl>
                                          </p:spTgt>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wipe(up)">
                                      <p:cBhvr>
                                        <p:cTn id="3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r>
              <a:rPr lang="en-US" b="1" i="1" dirty="0" smtClean="0">
                <a:effectLst>
                  <a:outerShdw blurRad="38100" dist="38100" dir="2700000" algn="tl">
                    <a:srgbClr val="000000">
                      <a:alpha val="43137"/>
                    </a:srgbClr>
                  </a:outerShdw>
                </a:effectLst>
              </a:rPr>
              <a:t>Purpose</a:t>
            </a:r>
            <a:r>
              <a:rPr lang="en-US" dirty="0" smtClean="0"/>
              <a:t> of 1</a:t>
            </a:r>
            <a:r>
              <a:rPr lang="en-US" baseline="30000" dirty="0" smtClean="0"/>
              <a:t>st</a:t>
            </a:r>
            <a:r>
              <a:rPr lang="en-US" dirty="0" smtClean="0"/>
              <a:t> Corinthians</a:t>
            </a:r>
            <a:endParaRPr lang="en-US" dirty="0"/>
          </a:p>
        </p:txBody>
      </p:sp>
      <p:sp>
        <p:nvSpPr>
          <p:cNvPr id="3" name="Content Placeholder 2"/>
          <p:cNvSpPr>
            <a:spLocks noGrp="1"/>
          </p:cNvSpPr>
          <p:nvPr>
            <p:ph idx="1"/>
          </p:nvPr>
        </p:nvSpPr>
        <p:spPr>
          <a:xfrm>
            <a:off x="228600" y="1600200"/>
            <a:ext cx="8610600" cy="4974336"/>
          </a:xfrm>
        </p:spPr>
        <p:txBody>
          <a:bodyPr>
            <a:normAutofit lnSpcReduction="10000"/>
          </a:bodyPr>
          <a:lstStyle/>
          <a:p>
            <a:r>
              <a:rPr lang="en-US" sz="3200" dirty="0" smtClean="0"/>
              <a:t>One of the “</a:t>
            </a:r>
            <a:r>
              <a:rPr lang="en-US" sz="3200" b="1" i="1" dirty="0" smtClean="0">
                <a:effectLst>
                  <a:outerShdw blurRad="38100" dist="38100" dir="2700000" algn="tl">
                    <a:srgbClr val="000000">
                      <a:alpha val="43137"/>
                    </a:srgbClr>
                  </a:outerShdw>
                </a:effectLst>
              </a:rPr>
              <a:t>salvation</a:t>
            </a:r>
            <a:r>
              <a:rPr lang="en-US" sz="3200" dirty="0" smtClean="0"/>
              <a:t>” group of epistles.</a:t>
            </a:r>
          </a:p>
          <a:p>
            <a:pPr lvl="1"/>
            <a:r>
              <a:rPr lang="en-US" sz="2800" dirty="0" smtClean="0"/>
              <a:t>Includes Romans, 1&amp;2 Corinthians, and Galatians</a:t>
            </a:r>
          </a:p>
          <a:p>
            <a:pPr lvl="1"/>
            <a:r>
              <a:rPr lang="en-US" sz="2800" dirty="0" smtClean="0"/>
              <a:t>Subject of group is doctrine of salvation</a:t>
            </a:r>
          </a:p>
          <a:p>
            <a:pPr lvl="1"/>
            <a:r>
              <a:rPr lang="en-US" sz="2800" dirty="0" smtClean="0"/>
              <a:t>All written on Paul’s 3</a:t>
            </a:r>
            <a:r>
              <a:rPr lang="en-US" sz="2800" baseline="30000" dirty="0" smtClean="0"/>
              <a:t>rd</a:t>
            </a:r>
            <a:r>
              <a:rPr lang="en-US" sz="2800" dirty="0" smtClean="0"/>
              <a:t> missionary tour, 57-58 AD</a:t>
            </a:r>
          </a:p>
          <a:p>
            <a:endParaRPr lang="en-US" dirty="0" smtClean="0"/>
          </a:p>
          <a:p>
            <a:r>
              <a:rPr lang="en-US" sz="3200" dirty="0" smtClean="0"/>
              <a:t>Written because of </a:t>
            </a:r>
            <a:r>
              <a:rPr lang="en-US" sz="3200" b="1" i="1" dirty="0" smtClean="0">
                <a:effectLst>
                  <a:outerShdw blurRad="38100" dist="38100" dir="2700000" algn="tl">
                    <a:srgbClr val="000000">
                      <a:alpha val="43137"/>
                    </a:srgbClr>
                  </a:outerShdw>
                </a:effectLst>
              </a:rPr>
              <a:t>unfavorable news </a:t>
            </a:r>
            <a:r>
              <a:rPr lang="en-US" sz="3200" dirty="0" smtClean="0"/>
              <a:t>received by Paul concerning the Corinthian church.</a:t>
            </a:r>
          </a:p>
          <a:p>
            <a:pPr lvl="1"/>
            <a:r>
              <a:rPr lang="en-US" sz="2800" b="1" dirty="0" smtClean="0">
                <a:effectLst>
                  <a:outerShdw blurRad="38100" dist="38100" dir="2700000" algn="tl">
                    <a:srgbClr val="000000">
                      <a:alpha val="43137"/>
                    </a:srgbClr>
                  </a:outerShdw>
                </a:effectLst>
              </a:rPr>
              <a:t>Trouble in the church!</a:t>
            </a:r>
          </a:p>
          <a:p>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3">
                                            <p:txEl>
                                              <p:pRg st="1" end="1"/>
                                            </p:txEl>
                                          </p:spTgt>
                                        </p:tgtEl>
                                      </p:cBhvr>
                                    </p:animEffect>
                                  </p:childTnLst>
                                </p:cTn>
                              </p:par>
                              <p:par>
                                <p:cTn id="14" presetID="53"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8" dur="500"/>
                                        <p:tgtEl>
                                          <p:spTgt spid="3">
                                            <p:txEl>
                                              <p:pRg st="2" end="2"/>
                                            </p:txEl>
                                          </p:spTgt>
                                        </p:tgtEl>
                                      </p:cBhvr>
                                    </p:animEffect>
                                  </p:childTnLst>
                                </p:cTn>
                              </p:par>
                              <p:par>
                                <p:cTn id="19" presetID="53"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strips(downRight)">
                                      <p:cBhvr>
                                        <p:cTn id="28" dur="500"/>
                                        <p:tgtEl>
                                          <p:spTgt spid="3">
                                            <p:txEl>
                                              <p:pRg st="5" end="5"/>
                                            </p:txEl>
                                          </p:spTgt>
                                        </p:tgtEl>
                                      </p:cBhvr>
                                    </p:animEffect>
                                  </p:childTnLst>
                                </p:cTn>
                              </p:par>
                            </p:childTnLst>
                          </p:cTn>
                        </p:par>
                        <p:par>
                          <p:cTn id="29" fill="hold">
                            <p:stCondLst>
                              <p:cond delay="500"/>
                            </p:stCondLst>
                            <p:childTnLst>
                              <p:par>
                                <p:cTn id="30" presetID="53"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r>
              <a:rPr lang="en-US" b="1" i="1" dirty="0" smtClean="0">
                <a:effectLst>
                  <a:outerShdw blurRad="38100" dist="38100" dir="2700000" algn="tl">
                    <a:srgbClr val="000000">
                      <a:alpha val="43137"/>
                    </a:srgbClr>
                  </a:outerShdw>
                </a:effectLst>
              </a:rPr>
              <a:t>Purpose</a:t>
            </a:r>
            <a:r>
              <a:rPr lang="en-US" dirty="0" smtClean="0"/>
              <a:t> of 1</a:t>
            </a:r>
            <a:r>
              <a:rPr lang="en-US" baseline="30000" dirty="0" smtClean="0"/>
              <a:t>st</a:t>
            </a:r>
            <a:r>
              <a:rPr lang="en-US" dirty="0" smtClean="0"/>
              <a:t> Corinthians</a:t>
            </a:r>
            <a:endParaRPr lang="en-US" dirty="0"/>
          </a:p>
        </p:txBody>
      </p:sp>
      <p:sp>
        <p:nvSpPr>
          <p:cNvPr id="3" name="Content Placeholder 2"/>
          <p:cNvSpPr>
            <a:spLocks noGrp="1"/>
          </p:cNvSpPr>
          <p:nvPr>
            <p:ph idx="1"/>
          </p:nvPr>
        </p:nvSpPr>
        <p:spPr>
          <a:xfrm>
            <a:off x="304800" y="1447800"/>
            <a:ext cx="8534400" cy="5126736"/>
          </a:xfrm>
        </p:spPr>
        <p:txBody>
          <a:bodyPr/>
          <a:lstStyle/>
          <a:p>
            <a:r>
              <a:rPr lang="en-US" dirty="0" smtClean="0"/>
              <a:t>The City of Corinth</a:t>
            </a:r>
          </a:p>
          <a:p>
            <a:endParaRPr lang="en-US" dirty="0"/>
          </a:p>
        </p:txBody>
      </p:sp>
      <p:pic>
        <p:nvPicPr>
          <p:cNvPr id="7" name="Picture 6" descr="Corinth%20Athens%201024.jpg"/>
          <p:cNvPicPr>
            <a:picLocks noChangeAspect="1"/>
          </p:cNvPicPr>
          <p:nvPr/>
        </p:nvPicPr>
        <p:blipFill>
          <a:blip r:embed="rId2"/>
          <a:stretch>
            <a:fillRect/>
          </a:stretch>
        </p:blipFill>
        <p:spPr>
          <a:xfrm>
            <a:off x="0" y="0"/>
            <a:ext cx="9144000" cy="6858000"/>
          </a:xfrm>
          <a:prstGeom prst="rect">
            <a:avLst/>
          </a:prstGeom>
        </p:spPr>
      </p:pic>
      <p:pic>
        <p:nvPicPr>
          <p:cNvPr id="4" name="Picture 3" descr="map_of_greec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15962"/>
          </a:xfrm>
        </p:spPr>
        <p:txBody>
          <a:bodyPr>
            <a:normAutofit fontScale="90000"/>
          </a:bodyPr>
          <a:lstStyle/>
          <a:p>
            <a:r>
              <a:rPr lang="en-US" dirty="0" smtClean="0"/>
              <a:t>View of ancient and modern Corinth</a:t>
            </a:r>
            <a:endParaRPr lang="en-US" dirty="0"/>
          </a:p>
        </p:txBody>
      </p:sp>
      <p:pic>
        <p:nvPicPr>
          <p:cNvPr id="4" name="Content Placeholder 3" descr="view-north-c-hlp-350.jpg"/>
          <p:cNvPicPr>
            <a:picLocks noGrp="1" noChangeAspect="1"/>
          </p:cNvPicPr>
          <p:nvPr>
            <p:ph idx="1"/>
          </p:nvPr>
        </p:nvPicPr>
        <p:blipFill>
          <a:blip r:embed="rId2"/>
          <a:stretch>
            <a:fillRect/>
          </a:stretch>
        </p:blipFill>
        <p:spPr>
          <a:xfrm>
            <a:off x="533400" y="1295400"/>
            <a:ext cx="8153400" cy="5289209"/>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534400" cy="762000"/>
          </a:xfrm>
        </p:spPr>
        <p:txBody>
          <a:bodyPr>
            <a:normAutofit fontScale="90000"/>
          </a:bodyPr>
          <a:lstStyle/>
          <a:p>
            <a:r>
              <a:rPr lang="en-US" dirty="0" smtClean="0"/>
              <a:t>Ruins of the Temple of Apollo in Corinth.</a:t>
            </a:r>
            <a:endParaRPr lang="en-US" dirty="0"/>
          </a:p>
        </p:txBody>
      </p:sp>
      <p:pic>
        <p:nvPicPr>
          <p:cNvPr id="4" name="Content Placeholder 3" descr="corinth-apollo-hlp-450.jpg"/>
          <p:cNvPicPr>
            <a:picLocks noGrp="1" noChangeAspect="1"/>
          </p:cNvPicPr>
          <p:nvPr>
            <p:ph idx="1"/>
          </p:nvPr>
        </p:nvPicPr>
        <p:blipFill>
          <a:blip r:embed="rId2"/>
          <a:stretch>
            <a:fillRect/>
          </a:stretch>
        </p:blipFill>
        <p:spPr>
          <a:xfrm>
            <a:off x="381000" y="1295400"/>
            <a:ext cx="8547388" cy="5334000"/>
          </a:xfrm>
          <a:prstGeom prst="rect">
            <a:avLst/>
          </a:prstGeom>
          <a:ln>
            <a:noFill/>
          </a:ln>
          <a:effectLst>
            <a:outerShdw blurRad="292100" dist="139700" dir="2700000" algn="tl" rotWithShape="0">
              <a:srgbClr val="333333">
                <a:alpha val="65000"/>
              </a:srgbClr>
            </a:outerShdw>
          </a:effectLst>
        </p:spPr>
      </p:pic>
      <p:pic>
        <p:nvPicPr>
          <p:cNvPr id="6" name="Picture 5" descr="view-cc-lafalott-350.jpg"/>
          <p:cNvPicPr>
            <a:picLocks noChangeAspect="1"/>
          </p:cNvPicPr>
          <p:nvPr/>
        </p:nvPicPr>
        <p:blipFill>
          <a:blip r:embed="rId3"/>
          <a:stretch>
            <a:fillRect/>
          </a:stretch>
        </p:blipFill>
        <p:spPr>
          <a:xfrm>
            <a:off x="381000" y="1295400"/>
            <a:ext cx="8534400" cy="5334000"/>
          </a:xfrm>
          <a:prstGeom prst="rect">
            <a:avLst/>
          </a:prstGeom>
          <a:ln>
            <a:noFill/>
          </a:ln>
          <a:effectLst>
            <a:outerShdw blurRad="292100" dist="139700" dir="2700000" algn="tl" rotWithShape="0">
              <a:srgbClr val="333333">
                <a:alpha val="65000"/>
              </a:srgbClr>
            </a:outerShdw>
          </a:effectLst>
        </p:spPr>
      </p:pic>
      <p:pic>
        <p:nvPicPr>
          <p:cNvPr id="7" name="Picture 6" descr="apollo-w-acropolis-cc-clixyou-350.jpg"/>
          <p:cNvPicPr>
            <a:picLocks noChangeAspect="1"/>
          </p:cNvPicPr>
          <p:nvPr/>
        </p:nvPicPr>
        <p:blipFill>
          <a:blip r:embed="rId4"/>
          <a:stretch>
            <a:fillRect/>
          </a:stretch>
        </p:blipFill>
        <p:spPr>
          <a:xfrm>
            <a:off x="228600" y="1295400"/>
            <a:ext cx="8686800" cy="5334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633</TotalTime>
  <Words>1869</Words>
  <Application>Microsoft Office PowerPoint</Application>
  <PresentationFormat>On-screen Show (4:3)</PresentationFormat>
  <Paragraphs>195</Paragraphs>
  <Slides>32</Slides>
  <Notes>12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Urban</vt:lpstr>
      <vt:lpstr>Custom Design</vt:lpstr>
      <vt:lpstr>Slide 1</vt:lpstr>
      <vt:lpstr>1st CORINTHIANS</vt:lpstr>
      <vt:lpstr>Keys to 1st Corinthians…</vt:lpstr>
      <vt:lpstr>Keys to 1st Corinthians…</vt:lpstr>
      <vt:lpstr>Keys to 1st Corinthians…</vt:lpstr>
      <vt:lpstr>Purpose of 1st Corinthians</vt:lpstr>
      <vt:lpstr>Purpose of 1st Corinthians</vt:lpstr>
      <vt:lpstr>View of ancient and modern Corinth</vt:lpstr>
      <vt:lpstr>Ruins of the Temple of Apollo in Corinth.</vt:lpstr>
      <vt:lpstr>The Temple of Octavia, Augustus' sister.</vt:lpstr>
      <vt:lpstr>Ruins of Temple of Aphrodite on Acrocorinth.</vt:lpstr>
      <vt:lpstr>Fortress of Acrocorinth at dusk.</vt:lpstr>
      <vt:lpstr>Secret passage to the sacred spring.</vt:lpstr>
      <vt:lpstr>Moral &amp; Religious Conditions</vt:lpstr>
      <vt:lpstr>Slide 15</vt:lpstr>
      <vt:lpstr>Problems/Errors in the Corinthian Church</vt:lpstr>
      <vt:lpstr>Messages of 1st Corinthians</vt:lpstr>
      <vt:lpstr>Outline of 1st Corinthians</vt:lpstr>
      <vt:lpstr>Slide 19</vt:lpstr>
      <vt:lpstr>Slide 20</vt:lpstr>
      <vt:lpstr>Moral &amp; Religious Conditions</vt:lpstr>
      <vt:lpstr>Problems/Errors in the Corinthian Church</vt:lpstr>
      <vt:lpstr>Messages of 1st Corinthians</vt:lpstr>
      <vt:lpstr>2nd CORINTHIANS</vt:lpstr>
      <vt:lpstr>Keys to 2 Corinthians…</vt:lpstr>
      <vt:lpstr>Keys to 2 Corinthians…</vt:lpstr>
      <vt:lpstr>Keys to 2 Corinthians…</vt:lpstr>
      <vt:lpstr>Purpose of 2Corinthians</vt:lpstr>
      <vt:lpstr>Purpose of 2Corinthians</vt:lpstr>
      <vt:lpstr>Naturally divided in 3 Parts…</vt:lpstr>
      <vt:lpstr>Outline of 2 Corinthians</vt:lpstr>
      <vt:lpstr>3 Great Lessons…</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52</cp:revision>
  <dcterms:created xsi:type="dcterms:W3CDTF">2009-01-07T02:28:03Z</dcterms:created>
  <dcterms:modified xsi:type="dcterms:W3CDTF">2009-01-21T21:20:33Z</dcterms:modified>
</cp:coreProperties>
</file>